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3454400" cx="4597400"/>
  <p:notesSz cx="6858000" cy="9144000"/>
  <p:embeddedFontLst>
    <p:embeddedFont>
      <p:font typeface="Lato"/>
      <p:regular r:id="rId55"/>
      <p:bold r:id="rId56"/>
      <p:italic r:id="rId57"/>
      <p:boldItalic r:id="rId58"/>
    </p:embeddedFont>
    <p:embeddedFont>
      <p:font typeface="Cabin Condensed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AE32433-1697-47F6-81E3-D46F7EACF69D}">
  <a:tblStyle styleId="{9AE32433-1697-47F6-81E3-D46F7EACF6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CabinCondensed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Lato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Lato-italic.fntdata"/><Relationship Id="rId12" Type="http://schemas.openxmlformats.org/officeDocument/2006/relationships/slide" Target="slides/slide7.xml"/><Relationship Id="rId56" Type="http://schemas.openxmlformats.org/officeDocument/2006/relationships/font" Target="fonts/Lato-bold.fntdata"/><Relationship Id="rId15" Type="http://schemas.openxmlformats.org/officeDocument/2006/relationships/slide" Target="slides/slide10.xml"/><Relationship Id="rId59" Type="http://schemas.openxmlformats.org/officeDocument/2006/relationships/font" Target="fonts/CabinCondensed-regular.fntdata"/><Relationship Id="rId14" Type="http://schemas.openxmlformats.org/officeDocument/2006/relationships/slide" Target="slides/slide9.xml"/><Relationship Id="rId58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db509b80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7db509b8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769055566_1_3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769055566_1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38e0252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438e02528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38e02528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438e025287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769055566_1_2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769055566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db509b80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7db509b8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769055566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1769055566_1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769055566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1769055566_1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769055566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1769055566_1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69055566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1769055566_1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769055566_1_2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769055566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769055566_1_2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769055566_1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769055566_1_2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769055566_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fe03d29b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efe03d29b0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769055566_1_2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769055566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fe03d29b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efe03d29b0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769055566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1769055566_1_2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769055566_1_2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769055566_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769055566_1_2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769055566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769055566_1_2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769055566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769055566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1769055566_1_2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6dd07f6b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6dd07f6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efe03d29b0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efe03d29b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7db509b80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7db509b8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769055566_1_2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769055566_1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368300" y="8875350"/>
            <a:ext cx="1718733" cy="509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2516717" y="8875350"/>
            <a:ext cx="2332567" cy="509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5278967" y="8875350"/>
            <a:ext cx="1718733" cy="509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19750" y="1510000"/>
            <a:ext cx="45579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104900" y="5426288"/>
            <a:ext cx="5156200" cy="24471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368300" y="8875350"/>
            <a:ext cx="1718733" cy="509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2516717" y="8875350"/>
            <a:ext cx="2332567" cy="509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5278967" y="8875350"/>
            <a:ext cx="1718733" cy="509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E5A73"/>
              </a:buClr>
              <a:buSzPts val="2400"/>
              <a:buFont typeface="Cabin Condensed"/>
              <a:buNone/>
              <a:defRPr b="0" i="0" sz="2400" u="none" cap="none" strike="noStrike">
                <a:solidFill>
                  <a:srgbClr val="0E5A73"/>
                </a:solidFill>
                <a:latin typeface="Cabin Condensed"/>
                <a:ea typeface="Cabin Condensed"/>
                <a:cs typeface="Cabin Condensed"/>
                <a:sym typeface="Cabin Condensed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8875" y="625526"/>
            <a:ext cx="33348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u="none" cap="none" strike="noStrike">
                <a:solidFill>
                  <a:srgbClr val="5C5C5C"/>
                </a:solidFill>
              </a:defRPr>
            </a:lvl1pPr>
            <a:lvl2pPr indent="-3048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5C5C5C"/>
              </a:buClr>
              <a:buSzPts val="1200"/>
              <a:buChar char="–"/>
              <a:defRPr b="0" i="0" u="none" cap="none" strike="noStrike">
                <a:solidFill>
                  <a:srgbClr val="5C5C5C"/>
                </a:solidFill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u="none" cap="none" strike="noStrike">
                <a:solidFill>
                  <a:srgbClr val="5C5C5C"/>
                </a:solidFill>
              </a:defRPr>
            </a:lvl3pPr>
            <a:lvl4pPr indent="-3048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–"/>
              <a:defRPr b="0" i="0" u="none" cap="none" strike="noStrike">
                <a:solidFill>
                  <a:srgbClr val="5C5C5C"/>
                </a:solidFill>
              </a:defRPr>
            </a:lvl4pPr>
            <a:lvl5pPr indent="-3048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»"/>
              <a:defRPr b="0" i="0" u="none" cap="none" strike="noStrike">
                <a:solidFill>
                  <a:srgbClr val="5C5C5C"/>
                </a:solidFill>
              </a:defRPr>
            </a:lvl5pPr>
            <a:lvl6pPr indent="-3048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sz="1200" u="none" cap="none" strike="noStrike">
                <a:solidFill>
                  <a:srgbClr val="5C5C5C"/>
                </a:solidFill>
              </a:defRPr>
            </a:lvl6pPr>
            <a:lvl7pPr indent="-3048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sz="1200" u="none" cap="none" strike="noStrike">
                <a:solidFill>
                  <a:srgbClr val="5C5C5C"/>
                </a:solidFill>
              </a:defRPr>
            </a:lvl7pPr>
            <a:lvl8pPr indent="-3048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sz="1200" u="none" cap="none" strike="noStrike">
                <a:solidFill>
                  <a:srgbClr val="5C5C5C"/>
                </a:solidFill>
              </a:defRPr>
            </a:lvl8pPr>
            <a:lvl9pPr indent="-3048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sz="1200" u="none" cap="none" strike="noStrike">
                <a:solidFill>
                  <a:srgbClr val="5C5C5C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368300" y="8875350"/>
            <a:ext cx="1718733" cy="509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2516717" y="8875350"/>
            <a:ext cx="2332567" cy="509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5278967" y="8875350"/>
            <a:ext cx="1718733" cy="509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cxnSp>
        <p:nvCxnSpPr>
          <p:cNvPr id="27" name="Google Shape;27;p4"/>
          <p:cNvCxnSpPr/>
          <p:nvPr/>
        </p:nvCxnSpPr>
        <p:spPr>
          <a:xfrm>
            <a:off x="227800" y="597350"/>
            <a:ext cx="4141800" cy="0"/>
          </a:xfrm>
          <a:prstGeom prst="straightConnector1">
            <a:avLst/>
          </a:prstGeom>
          <a:noFill/>
          <a:ln cap="flat" cmpd="sng" w="9525">
            <a:solidFill>
              <a:srgbClr val="5C5C5C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Title and Content ">
  <p:cSld name="OBJEC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rgbClr val="0E5A73"/>
              </a:buClr>
              <a:buSzPts val="2400"/>
              <a:buFont typeface="Cabin Condensed"/>
              <a:buNone/>
              <a:defRPr b="0" i="0" sz="2400" u="none" cap="none" strike="noStrike">
                <a:solidFill>
                  <a:srgbClr val="0E5A73"/>
                </a:solidFill>
                <a:latin typeface="Cabin Condensed"/>
                <a:ea typeface="Cabin Condensed"/>
                <a:cs typeface="Cabin Condensed"/>
                <a:sym typeface="Cabin Condensed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227800" y="625525"/>
            <a:ext cx="31860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u="none" cap="none" strike="noStrike">
                <a:solidFill>
                  <a:srgbClr val="5C5C5C"/>
                </a:solidFill>
              </a:defRPr>
            </a:lvl1pPr>
            <a:lvl2pPr indent="-3048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5C5C5C"/>
              </a:buClr>
              <a:buSzPts val="1200"/>
              <a:buChar char="–"/>
              <a:defRPr b="0" i="0" u="none" cap="none" strike="noStrike">
                <a:solidFill>
                  <a:srgbClr val="5C5C5C"/>
                </a:solidFill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u="none" cap="none" strike="noStrike">
                <a:solidFill>
                  <a:srgbClr val="5C5C5C"/>
                </a:solidFill>
              </a:defRPr>
            </a:lvl3pPr>
            <a:lvl4pPr indent="-3048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–"/>
              <a:defRPr b="0" i="0" u="none" cap="none" strike="noStrike">
                <a:solidFill>
                  <a:srgbClr val="5C5C5C"/>
                </a:solidFill>
              </a:defRPr>
            </a:lvl4pPr>
            <a:lvl5pPr indent="-3048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»"/>
              <a:defRPr b="0" i="0" u="none" cap="none" strike="noStrike">
                <a:solidFill>
                  <a:srgbClr val="5C5C5C"/>
                </a:solidFill>
              </a:defRPr>
            </a:lvl5pPr>
            <a:lvl6pPr indent="-3048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sz="1200" u="none" cap="none" strike="noStrike">
                <a:solidFill>
                  <a:srgbClr val="5C5C5C"/>
                </a:solidFill>
              </a:defRPr>
            </a:lvl6pPr>
            <a:lvl7pPr indent="-3048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sz="1200" u="none" cap="none" strike="noStrike">
                <a:solidFill>
                  <a:srgbClr val="5C5C5C"/>
                </a:solidFill>
              </a:defRPr>
            </a:lvl7pPr>
            <a:lvl8pPr indent="-3048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sz="1200" u="none" cap="none" strike="noStrike">
                <a:solidFill>
                  <a:srgbClr val="5C5C5C"/>
                </a:solidFill>
              </a:defRPr>
            </a:lvl8pPr>
            <a:lvl9pPr indent="-3048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Char char="•"/>
              <a:defRPr b="0" i="0" sz="1200" u="none" cap="none" strike="noStrike">
                <a:solidFill>
                  <a:srgbClr val="5C5C5C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368300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2516717" y="8875350"/>
            <a:ext cx="2332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5278967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cxnSp>
        <p:nvCxnSpPr>
          <p:cNvPr id="34" name="Google Shape;34;p5"/>
          <p:cNvCxnSpPr/>
          <p:nvPr/>
        </p:nvCxnSpPr>
        <p:spPr>
          <a:xfrm>
            <a:off x="227800" y="749750"/>
            <a:ext cx="4141800" cy="0"/>
          </a:xfrm>
          <a:prstGeom prst="straightConnector1">
            <a:avLst/>
          </a:prstGeom>
          <a:noFill/>
          <a:ln cap="flat" cmpd="sng" w="9525">
            <a:solidFill>
              <a:srgbClr val="5C5C5C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i="0" u="none" cap="none" strike="noStrike"/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368300" y="8875350"/>
            <a:ext cx="1718733" cy="509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2516717" y="8875350"/>
            <a:ext cx="2332567" cy="509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5278967" y="8875350"/>
            <a:ext cx="1718733" cy="509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227800" y="597350"/>
            <a:ext cx="4141800" cy="0"/>
          </a:xfrm>
          <a:prstGeom prst="straightConnector1">
            <a:avLst/>
          </a:prstGeom>
          <a:noFill/>
          <a:ln cap="flat" cmpd="sng" w="9525">
            <a:solidFill>
              <a:srgbClr val="5C5C5C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 + source">
  <p:cSld name="VERTICAL_TEXT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28175" y="0"/>
            <a:ext cx="45693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2400"/>
              <a:buFont typeface="Lato"/>
              <a:buNone/>
              <a:defRPr b="0" i="0" u="none" cap="none" strike="noStrike">
                <a:latin typeface="Lato"/>
                <a:ea typeface="Lato"/>
                <a:cs typeface="Lato"/>
                <a:sym typeface="La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" name="Google Shape;43;p7"/>
          <p:cNvSpPr txBox="1"/>
          <p:nvPr>
            <p:ph idx="10" type="dt"/>
          </p:nvPr>
        </p:nvSpPr>
        <p:spPr>
          <a:xfrm>
            <a:off x="368300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1" type="ftr"/>
          </p:nvPr>
        </p:nvSpPr>
        <p:spPr>
          <a:xfrm>
            <a:off x="2516717" y="8875350"/>
            <a:ext cx="23325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5278967" y="8875350"/>
            <a:ext cx="17187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46" name="Google Shape;46;p7"/>
          <p:cNvSpPr txBox="1"/>
          <p:nvPr>
            <p:ph idx="1" type="subTitle"/>
          </p:nvPr>
        </p:nvSpPr>
        <p:spPr>
          <a:xfrm>
            <a:off x="163400" y="2631200"/>
            <a:ext cx="2879700" cy="8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None/>
              <a:defRPr i="1"/>
            </a:lvl1pPr>
            <a:lvl2pPr lvl="1" rtl="0">
              <a:spcBef>
                <a:spcPts val="64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64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64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64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64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64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64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64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" name="Google Shape;47;p7"/>
          <p:cNvCxnSpPr/>
          <p:nvPr/>
        </p:nvCxnSpPr>
        <p:spPr>
          <a:xfrm>
            <a:off x="227800" y="597350"/>
            <a:ext cx="4141800" cy="0"/>
          </a:xfrm>
          <a:prstGeom prst="straightConnector1">
            <a:avLst/>
          </a:prstGeom>
          <a:noFill/>
          <a:ln cap="flat" cmpd="sng" w="9525">
            <a:solidFill>
              <a:srgbClr val="5C5C5C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E5A73"/>
              </a:buClr>
              <a:buSzPts val="2400"/>
              <a:buFont typeface="Cabin Condensed"/>
              <a:buNone/>
              <a:defRPr b="0" i="0" sz="2400" u="none" cap="none" strike="noStrike">
                <a:solidFill>
                  <a:srgbClr val="0E5A73"/>
                </a:solidFill>
                <a:latin typeface="Cabin Condensed"/>
                <a:ea typeface="Cabin Condensed"/>
                <a:cs typeface="Cabin Condensed"/>
                <a:sym typeface="Cabin Condensed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875" y="734101"/>
            <a:ext cx="33348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Lato"/>
              <a:buChar char="•"/>
              <a:defRPr b="0" i="0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Lato"/>
              <a:buChar char="–"/>
              <a:defRPr b="0" i="0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Lato"/>
              <a:buChar char="•"/>
              <a:defRPr b="0" i="0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Lato"/>
              <a:buChar char="–"/>
              <a:defRPr b="0" i="0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Lato"/>
              <a:buChar char="»"/>
              <a:defRPr b="0" i="0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Lato"/>
              <a:buChar char="•"/>
              <a:defRPr b="0" i="0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Lato"/>
              <a:buChar char="•"/>
              <a:defRPr b="0" i="0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Lato"/>
              <a:buChar char="•"/>
              <a:defRPr b="0" i="0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Lato"/>
              <a:buChar char="•"/>
              <a:defRPr b="0" i="0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368300" y="8875350"/>
            <a:ext cx="1718733" cy="509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2516717" y="8875350"/>
            <a:ext cx="2332567" cy="509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5278967" y="8875350"/>
            <a:ext cx="1718733" cy="5098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kaggle.com/dataset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oo.gl/forms/JW7wzwXbV9NpcE033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docs.python.org/3/howto/sorting.html" TargetMode="External"/><Relationship Id="rId4" Type="http://schemas.openxmlformats.org/officeDocument/2006/relationships/hyperlink" Target="https://www.google.com/search?q=python+sort&amp;oq=python+sort&amp;aqs=chrome..69i57j0i512l9.1462j0j4&amp;sourceid=chrome&amp;ie=UTF-8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/>
        </p:nvSpPr>
        <p:spPr>
          <a:xfrm>
            <a:off x="407075" y="398025"/>
            <a:ext cx="3873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400">
                <a:solidFill>
                  <a:srgbClr val="0E5A73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FOUILLE DE DONNÉES </a:t>
            </a:r>
            <a:endParaRPr b="1" sz="2400">
              <a:solidFill>
                <a:srgbClr val="0E5A73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  <a:p>
            <a:pPr indent="0" lvl="0" marL="0" marR="0" rtl="0" algn="ctr">
              <a:lnSpc>
                <a:spcPct val="1161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400">
                <a:solidFill>
                  <a:srgbClr val="0E5A73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ET AIDE A LA DECISION</a:t>
            </a:r>
            <a:endParaRPr b="1" i="0" sz="1434" u="none" cap="none" strike="noStrike">
              <a:solidFill>
                <a:srgbClr val="000000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53" name="Google Shape;53;p8"/>
          <p:cNvSpPr txBox="1"/>
          <p:nvPr/>
        </p:nvSpPr>
        <p:spPr>
          <a:xfrm>
            <a:off x="994000" y="1384300"/>
            <a:ext cx="26703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u="none" cap="none" strike="noStrike">
                <a:solidFill>
                  <a:srgbClr val="09805C"/>
                </a:solidFill>
                <a:latin typeface="Lato"/>
                <a:ea typeface="Lato"/>
                <a:cs typeface="Lato"/>
                <a:sym typeface="Lato"/>
              </a:rPr>
              <a:t>Introduction </a:t>
            </a:r>
            <a:r>
              <a:rPr lang="en-CA">
                <a:solidFill>
                  <a:srgbClr val="09805C"/>
                </a:solidFill>
                <a:latin typeface="Lato"/>
                <a:ea typeface="Lato"/>
                <a:cs typeface="Lato"/>
                <a:sym typeface="Lato"/>
              </a:rPr>
              <a:t>à la data science et au</a:t>
            </a:r>
            <a:r>
              <a:rPr b="0" i="0" lang="en-CA" u="none" cap="none" strike="noStrike">
                <a:solidFill>
                  <a:srgbClr val="09805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CA">
                <a:solidFill>
                  <a:srgbClr val="09805C"/>
                </a:solidFill>
                <a:latin typeface="Lato"/>
                <a:ea typeface="Lato"/>
                <a:cs typeface="Lato"/>
                <a:sym typeface="Lato"/>
              </a:rPr>
              <a:t>machine learning</a:t>
            </a:r>
            <a:r>
              <a:rPr b="0" i="0" lang="en-CA" u="none" cap="none" strike="noStrike">
                <a:solidFill>
                  <a:srgbClr val="09805C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0" i="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8"/>
          <p:cNvSpPr txBox="1"/>
          <p:nvPr/>
        </p:nvSpPr>
        <p:spPr>
          <a:xfrm>
            <a:off x="1511200" y="2082800"/>
            <a:ext cx="15750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Fabien Viger</a:t>
            </a:r>
            <a:endParaRPr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8"/>
          <p:cNvSpPr txBox="1"/>
          <p:nvPr/>
        </p:nvSpPr>
        <p:spPr>
          <a:xfrm>
            <a:off x="1729925" y="2438400"/>
            <a:ext cx="12273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797" u="none" cap="none" strike="noStrike">
                <a:solidFill>
                  <a:srgbClr val="09805C"/>
                </a:solidFill>
                <a:latin typeface="Lato"/>
                <a:ea typeface="Lato"/>
                <a:cs typeface="Lato"/>
                <a:sym typeface="Lato"/>
              </a:rPr>
              <a:t>M2 Informatique</a:t>
            </a:r>
            <a:endParaRPr b="0" i="0" sz="797" u="none" cap="none" strike="noStrike">
              <a:solidFill>
                <a:srgbClr val="0980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797">
                <a:solidFill>
                  <a:srgbClr val="09805C"/>
                </a:solidFill>
                <a:latin typeface="Lato"/>
                <a:ea typeface="Lato"/>
                <a:cs typeface="Lato"/>
                <a:sym typeface="Lato"/>
              </a:rPr>
              <a:t>Université Denis Diderot</a:t>
            </a:r>
            <a:endParaRPr>
              <a:solidFill>
                <a:srgbClr val="0980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97">
              <a:solidFill>
                <a:srgbClr val="B2FFB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97" u="none" cap="none" strike="noStrike">
              <a:solidFill>
                <a:srgbClr val="B2FFB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8"/>
          <p:cNvSpPr txBox="1"/>
          <p:nvPr/>
        </p:nvSpPr>
        <p:spPr>
          <a:xfrm>
            <a:off x="1409700" y="2832100"/>
            <a:ext cx="1864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8"/>
          <p:cNvSpPr txBox="1"/>
          <p:nvPr>
            <p:ph idx="1" type="subTitle"/>
          </p:nvPr>
        </p:nvSpPr>
        <p:spPr>
          <a:xfrm>
            <a:off x="1104900" y="5426288"/>
            <a:ext cx="51561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VALIDATION DU COURS</a:t>
            </a:r>
            <a:endParaRPr/>
          </a:p>
        </p:txBody>
      </p:sp>
      <p:sp>
        <p:nvSpPr>
          <p:cNvPr id="124" name="Google Shape;124;p17"/>
          <p:cNvSpPr txBox="1"/>
          <p:nvPr>
            <p:ph idx="1" type="body"/>
          </p:nvPr>
        </p:nvSpPr>
        <p:spPr>
          <a:xfrm>
            <a:off x="78875" y="908125"/>
            <a:ext cx="4325100" cy="22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Note finale = </a:t>
            </a:r>
            <a:r>
              <a:rPr b="1" lang="en-CA"/>
              <a:t>50% projet</a:t>
            </a:r>
            <a:r>
              <a:rPr lang="en-CA"/>
              <a:t> - 30% TD - 20% QCM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Pas de rattrapage possible.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La présence au cours/TD n’est pas </a:t>
            </a:r>
            <a:r>
              <a:rPr i="1" lang="en-CA"/>
              <a:t>obligatoire</a:t>
            </a:r>
            <a:r>
              <a:rPr lang="en-CA"/>
              <a:t>, mais très fortement recommandée</a:t>
            </a:r>
            <a:endParaRPr/>
          </a:p>
          <a:p>
            <a:pPr indent="-139700" lvl="0" marL="342900" rtl="0" algn="just">
              <a:spcBef>
                <a:spcPts val="64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FF0000"/>
                </a:solidFill>
              </a:rPr>
              <a:t>Ne trichez pas!</a:t>
            </a:r>
            <a:r>
              <a:rPr lang="en-CA">
                <a:solidFill>
                  <a:schemeClr val="dk1"/>
                </a:solidFill>
              </a:rPr>
              <a:t> </a:t>
            </a:r>
            <a:r>
              <a:rPr lang="en-CA">
                <a:solidFill>
                  <a:srgbClr val="5C5C5C"/>
                </a:solidFill>
              </a:rPr>
              <a:t>Ce n’est pas l’esprit du cours. Si c’est trop difficile, dites-le moi, on s’adaptera.</a:t>
            </a:r>
            <a:br>
              <a:rPr lang="en-CA">
                <a:solidFill>
                  <a:srgbClr val="5C5C5C"/>
                </a:solidFill>
              </a:rPr>
            </a:br>
            <a:r>
              <a:rPr lang="en-CA">
                <a:solidFill>
                  <a:srgbClr val="5C5C5C"/>
                </a:solidFill>
              </a:rPr>
              <a:t>Par contre je suis </a:t>
            </a:r>
            <a:r>
              <a:rPr lang="en-CA">
                <a:solidFill>
                  <a:srgbClr val="FF0000"/>
                </a:solidFill>
              </a:rPr>
              <a:t>impitoyable</a:t>
            </a:r>
            <a:r>
              <a:rPr lang="en-CA">
                <a:solidFill>
                  <a:srgbClr val="5C5C5C"/>
                </a:solidFill>
              </a:rPr>
              <a:t> avec la triche et le plagiat: t</a:t>
            </a:r>
            <a:r>
              <a:rPr lang="en-CA">
                <a:solidFill>
                  <a:srgbClr val="5C5C5C"/>
                </a:solidFill>
              </a:rPr>
              <a:t>out copier/coller ou plagiat dans les TD, ou projet, ou triche à l’examen = 0 partout, sans rattrapage possible, + signalement à l’UFR.</a:t>
            </a:r>
            <a:endParaRPr>
              <a:solidFill>
                <a:srgbClr val="5C5C5C"/>
              </a:solidFill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SITE WEB</a:t>
            </a:r>
            <a:endParaRPr/>
          </a:p>
        </p:txBody>
      </p:sp>
      <p:sp>
        <p:nvSpPr>
          <p:cNvPr id="130" name="Google Shape;130;p18"/>
          <p:cNvSpPr txBox="1"/>
          <p:nvPr/>
        </p:nvSpPr>
        <p:spPr>
          <a:xfrm>
            <a:off x="0" y="1459675"/>
            <a:ext cx="45975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>
                <a:solidFill>
                  <a:srgbClr val="0E5A73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http://fabien.viger.free.fr/ml</a:t>
            </a:r>
            <a:endParaRPr sz="3000">
              <a:solidFill>
                <a:srgbClr val="0E5A73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Exemples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9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PROJET: EXEMPLES</a:t>
            </a: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189400" y="757600"/>
            <a:ext cx="4218600" cy="19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https://www.kaggle.com/datasets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Inspirez-vous, choisissez et validez avec moi.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Organisation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330200" y="977900"/>
            <a:ext cx="4267200" cy="20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/>
              <a:t>1 ou 2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personnes par projet.</a:t>
            </a:r>
            <a:br>
              <a:rPr b="0" i="0" lang="en-CA" sz="109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CA" sz="1090"/>
              <a:t>Demi-page de “résumé des contribution personnelles” par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écrit.</a:t>
            </a:r>
            <a:endParaRPr b="0" i="0" sz="10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5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/>
              <a:t>Soutenance: semaine avant examens, avec slides (.pdf):</a:t>
            </a:r>
            <a:endParaRPr sz="1090"/>
          </a:p>
          <a:p>
            <a:pPr indent="0" lvl="0" marL="0" marR="0" rtl="0" algn="l">
              <a:lnSpc>
                <a:spcPct val="155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/>
              <a:t>    15min + 15min questions (10min + 10min si travaillé seul).</a:t>
            </a:r>
            <a:endParaRPr sz="1090"/>
          </a:p>
          <a:p>
            <a:pPr indent="0" lvl="0" marL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Les projets sont valorisables sur un CV !</a:t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Projet de A à Z: collecte des données + encodage [+ visualisation] +</a:t>
            </a:r>
            <a:br>
              <a:rPr lang="en-CA" sz="10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CA" sz="1090">
                <a:solidFill>
                  <a:schemeClr val="dk1"/>
                </a:solidFill>
              </a:rPr>
              <a:t>méthodo + résultats.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0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5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/>
          </a:p>
          <a:p>
            <a:pPr indent="0" lvl="0" marL="0" marR="0" rtl="0" algn="l">
              <a:lnSpc>
                <a:spcPct val="155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4483100" y="3289300"/>
            <a:ext cx="114300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7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r>
            <a:endParaRPr/>
          </a:p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0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PROJET: ORGANISATION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Programme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330200" y="971000"/>
            <a:ext cx="42672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/>
              <a:t>Du code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(un minimum documenté, au moins commenté) doit</a:t>
            </a:r>
            <a:r>
              <a:rPr lang="en-CA" sz="109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accompagner le projet.</a:t>
            </a:r>
            <a:endParaRPr sz="1090"/>
          </a:p>
          <a:p>
            <a:pPr indent="0" lvl="0" marL="0" marR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/>
          </a:p>
          <a:p>
            <a:pPr indent="0" lvl="0" marL="0" marR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/>
              <a:t>Il doit être envoyé avec les slides.</a:t>
            </a:r>
            <a:endParaRPr sz="1090"/>
          </a:p>
          <a:p>
            <a:pPr indent="0" lvl="0" marL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Langage: Python, Java, C++ OK; pour tout autre me demander.</a:t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En fonction de votre projet: appli web, page html, executable,</a:t>
            </a:r>
            <a:br>
              <a:rPr lang="en-CA" sz="10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CA" sz="1090">
                <a:solidFill>
                  <a:schemeClr val="dk1"/>
                </a:solidFill>
              </a:rPr>
              <a:t>script... (Pas forcément d’interface.)</a:t>
            </a:r>
            <a:endParaRPr sz="10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/>
          </a:p>
          <a:p>
            <a:pPr indent="0" lvl="0" marL="0" marR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4483100" y="3289300"/>
            <a:ext cx="1143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7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r>
            <a:endParaRPr/>
          </a:p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1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PROJET: </a:t>
            </a:r>
            <a:r>
              <a:rPr lang="en-CA"/>
              <a:t>CODE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Programme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330200" y="971000"/>
            <a:ext cx="42672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/>
              <a:t>Résumé des contributions personnelles (demi-page par étudiant)</a:t>
            </a:r>
            <a:endParaRPr sz="1090"/>
          </a:p>
          <a:p>
            <a:pPr indent="-297815" lvl="0" marL="457200" marR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SzPts val="1090"/>
              <a:buChar char="●"/>
            </a:pPr>
            <a:r>
              <a:rPr lang="en-CA" sz="1090"/>
              <a:t>Ne doit laisser aucun doute sur qui a fait quoi</a:t>
            </a:r>
            <a:endParaRPr sz="1090"/>
          </a:p>
          <a:p>
            <a:pPr indent="-297815" lvl="0" marL="457200" marR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SzPts val="1090"/>
              <a:buChar char="●"/>
            </a:pPr>
            <a:r>
              <a:rPr lang="en-CA" sz="1090"/>
              <a:t>Soyez honnête! Il est normal de réutiliser des choses faites par d’autres. Dites-le</a:t>
            </a:r>
            <a:endParaRPr sz="1090"/>
          </a:p>
          <a:p>
            <a:pPr indent="0" lvl="0" marL="0" marR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/>
          </a:p>
          <a:p>
            <a:pPr indent="0" lvl="0" marL="0" marR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/>
              <a:t>Support de soutenance: ~10-15 pages (1 page par minute). Plan:</a:t>
            </a:r>
            <a:endParaRPr sz="1090"/>
          </a:p>
          <a:p>
            <a:pPr indent="-297815" lvl="0" marL="457200" marR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SzPts val="1090"/>
              <a:buChar char="●"/>
            </a:pPr>
            <a:r>
              <a:rPr lang="en-CA" sz="1090"/>
              <a:t>Intro</a:t>
            </a:r>
            <a:endParaRPr sz="1090"/>
          </a:p>
          <a:p>
            <a:pPr indent="-297815" lvl="0" marL="457200" marR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SzPts val="1090"/>
              <a:buChar char="●"/>
            </a:pPr>
            <a:r>
              <a:rPr lang="en-CA" sz="1090"/>
              <a:t>Méthodologie, Données</a:t>
            </a:r>
            <a:endParaRPr sz="1090"/>
          </a:p>
          <a:p>
            <a:pPr indent="-297815" lvl="0" marL="457200" marR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SzPts val="1090"/>
              <a:buChar char="●"/>
            </a:pPr>
            <a:r>
              <a:rPr lang="en-CA" sz="1090"/>
              <a:t>Résultats</a:t>
            </a:r>
            <a:endParaRPr sz="1090"/>
          </a:p>
          <a:p>
            <a:pPr indent="-297815" lvl="0" marL="457200" marR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SzPts val="1090"/>
              <a:buChar char="●"/>
            </a:pPr>
            <a:r>
              <a:rPr lang="en-CA" sz="1090"/>
              <a:t>Discussion, Conclusion.</a:t>
            </a:r>
            <a:endParaRPr sz="1090"/>
          </a:p>
          <a:p>
            <a:pPr indent="-297815" lvl="0" marL="457200" marR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SzPts val="1090"/>
              <a:buChar char="●"/>
            </a:pPr>
            <a:r>
              <a:rPr lang="en-CA" sz="1090"/>
              <a:t>Code</a:t>
            </a:r>
            <a:endParaRPr sz="1090"/>
          </a:p>
          <a:p>
            <a:pPr indent="-297815" lvl="0" marL="457200" marR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SzPts val="1090"/>
              <a:buChar char="●"/>
            </a:pPr>
            <a:r>
              <a:rPr lang="en-CA" sz="1090"/>
              <a:t>Contributions</a:t>
            </a:r>
            <a:endParaRPr sz="1090"/>
          </a:p>
          <a:p>
            <a:pPr indent="0" lvl="0" marL="0" marR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/>
          </a:p>
          <a:p>
            <a:pPr indent="0" lvl="0" marL="0" marR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4483100" y="3289300"/>
            <a:ext cx="1143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7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r>
            <a:endParaRPr/>
          </a:p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2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PROJET: À RENDRE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Planning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330200" y="889000"/>
            <a:ext cx="4267200" cy="18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6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CA" sz="1090" u="none" cap="none" strike="noStrike">
                <a:latin typeface="Lato"/>
                <a:ea typeface="Lato"/>
                <a:cs typeface="Lato"/>
                <a:sym typeface="Lato"/>
              </a:rPr>
              <a:t>Semaines 2/3: Choix du projet et formation des équipes.</a:t>
            </a:r>
            <a:endParaRPr i="0" sz="1090" u="none" cap="none" strike="noStrike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46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latin typeface="Lato"/>
                <a:ea typeface="Lato"/>
                <a:cs typeface="Lato"/>
                <a:sym typeface="Lato"/>
              </a:rPr>
              <a:t>Semaines 4 à 9: Analyse et rédaction. 1 RDV de suivi par groupe et</a:t>
            </a:r>
            <a:br>
              <a:rPr lang="en-CA" sz="1090">
                <a:latin typeface="Lato"/>
                <a:ea typeface="Lato"/>
                <a:cs typeface="Lato"/>
                <a:sym typeface="Lato"/>
              </a:rPr>
            </a:br>
            <a:r>
              <a:rPr lang="en-CA" sz="1090">
                <a:latin typeface="Lato"/>
                <a:ea typeface="Lato"/>
                <a:cs typeface="Lato"/>
                <a:sym typeface="Lato"/>
              </a:rPr>
              <a:t>suivi par mail en permanence.</a:t>
            </a:r>
            <a:endParaRPr sz="109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1090">
                <a:latin typeface="Lato"/>
                <a:ea typeface="Lato"/>
                <a:cs typeface="Lato"/>
                <a:sym typeface="Lato"/>
              </a:rPr>
              <a:t>Semaine 11 (?) (pendant le dernier cours): </a:t>
            </a:r>
            <a:r>
              <a:rPr b="1" lang="en-CA" sz="1090">
                <a:latin typeface="Lato"/>
                <a:ea typeface="Lato"/>
                <a:cs typeface="Lato"/>
                <a:sym typeface="Lato"/>
              </a:rPr>
              <a:t>soutenance</a:t>
            </a:r>
            <a:endParaRPr b="1" sz="109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09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1090">
                <a:latin typeface="Lato"/>
                <a:ea typeface="Lato"/>
                <a:cs typeface="Lato"/>
                <a:sym typeface="Lato"/>
              </a:rPr>
              <a:t>Obtention des notes de projet rapidement (1 jour ou 2).</a:t>
            </a:r>
            <a:endParaRPr sz="109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467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467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090" u="none" cap="none" strike="noStrike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4483100" y="3289300"/>
            <a:ext cx="114300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7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</a:t>
            </a:r>
            <a:endParaRPr/>
          </a:p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3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PROJET: </a:t>
            </a:r>
            <a:r>
              <a:rPr lang="en-CA"/>
              <a:t>PLANNING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Etapes d’un projet de datamining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165100" y="1117600"/>
            <a:ext cx="8890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72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59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  <a:p>
            <a:pPr indent="0" lvl="0" marL="0" marR="0" rtl="0" algn="l">
              <a:lnSpc>
                <a:spcPct val="1155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165100" y="1320800"/>
            <a:ext cx="8890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72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59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indent="0" lvl="0" marL="0" marR="0" rtl="0" algn="l">
              <a:lnSpc>
                <a:spcPct val="1155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165100" y="1536700"/>
            <a:ext cx="8890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72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59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  <a:p>
            <a:pPr indent="0" lvl="0" marL="0" marR="0" rtl="0" algn="l">
              <a:lnSpc>
                <a:spcPct val="1155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165100" y="1739900"/>
            <a:ext cx="8890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72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59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  <a:p>
            <a:pPr indent="0" lvl="0" marL="0" marR="0" rtl="0" algn="l">
              <a:lnSpc>
                <a:spcPct val="1155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4"/>
          <p:cNvSpPr txBox="1"/>
          <p:nvPr/>
        </p:nvSpPr>
        <p:spPr>
          <a:xfrm>
            <a:off x="165100" y="1955800"/>
            <a:ext cx="8890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72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59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  <a:p>
            <a:pPr indent="0" lvl="0" marL="0" marR="0" rtl="0" algn="l">
              <a:lnSpc>
                <a:spcPct val="1155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165100" y="2159000"/>
            <a:ext cx="88900" cy="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72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59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  <a:p>
            <a:pPr indent="0" lvl="0" marL="0" marR="0" rtl="0" algn="l">
              <a:lnSpc>
                <a:spcPct val="1155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330200" y="1079500"/>
            <a:ext cx="41529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/>
              <a:t>Examens sur machine ou sur table (sans documents), au cours du trimestre.</a:t>
            </a:r>
            <a:endParaRPr sz="1090"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/>
              <a:t>Nombre inconnu (au moins 1, sans doute 2, peut-être plus).</a:t>
            </a:r>
            <a:endParaRPr sz="1090"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/>
              <a:t>Pendant les séances de TD (je préviens 1 semaine en avance)</a:t>
            </a:r>
            <a:endParaRPr sz="1090"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/>
          </a:p>
        </p:txBody>
      </p:sp>
      <p:sp>
        <p:nvSpPr>
          <p:cNvPr id="182" name="Google Shape;182;p24"/>
          <p:cNvSpPr txBox="1"/>
          <p:nvPr/>
        </p:nvSpPr>
        <p:spPr>
          <a:xfrm>
            <a:off x="4483100" y="3289300"/>
            <a:ext cx="114300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7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r>
            <a:endParaRPr/>
          </a:p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4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EXAMEN(S) INDIVIDUEL: QCM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Etapes d’un projet de datamining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165100" y="1117600"/>
            <a:ext cx="888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72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59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  <a:p>
            <a:pPr indent="0" lvl="0" marL="0" marR="0" rtl="0" algn="l">
              <a:lnSpc>
                <a:spcPct val="1155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165100" y="1320800"/>
            <a:ext cx="888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72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59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indent="0" lvl="0" marL="0" marR="0" rtl="0" algn="l">
              <a:lnSpc>
                <a:spcPct val="1155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165100" y="1536700"/>
            <a:ext cx="888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72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59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  <a:p>
            <a:pPr indent="0" lvl="0" marL="0" marR="0" rtl="0" algn="l">
              <a:lnSpc>
                <a:spcPct val="1155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165100" y="1739900"/>
            <a:ext cx="888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72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59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  <a:p>
            <a:pPr indent="0" lvl="0" marL="0" marR="0" rtl="0" algn="l">
              <a:lnSpc>
                <a:spcPct val="1155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165100" y="1955800"/>
            <a:ext cx="888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72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59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  <a:p>
            <a:pPr indent="0" lvl="0" marL="0" marR="0" rtl="0" algn="l">
              <a:lnSpc>
                <a:spcPct val="1155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5"/>
          <p:cNvSpPr txBox="1"/>
          <p:nvPr/>
        </p:nvSpPr>
        <p:spPr>
          <a:xfrm>
            <a:off x="165100" y="2159000"/>
            <a:ext cx="88800" cy="1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72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59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  <a:p>
            <a:pPr indent="0" lvl="0" marL="0" marR="0" rtl="0" algn="l">
              <a:lnSpc>
                <a:spcPct val="1155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5"/>
          <p:cNvSpPr txBox="1"/>
          <p:nvPr/>
        </p:nvSpPr>
        <p:spPr>
          <a:xfrm>
            <a:off x="149950" y="876925"/>
            <a:ext cx="43332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/>
              <a:t>Les TD sont sur machine, en python.</a:t>
            </a:r>
            <a:endParaRPr sz="1090"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/>
              <a:t>Ils doivent être rendus (Moodle), et seront </a:t>
            </a:r>
            <a:r>
              <a:rPr b="1" lang="en-CA" sz="1090"/>
              <a:t>évalués</a:t>
            </a:r>
            <a:r>
              <a:rPr lang="en-CA" sz="1090"/>
              <a:t> (automatiquement)</a:t>
            </a:r>
            <a:endParaRPr sz="1090"/>
          </a:p>
          <a:p>
            <a:pPr indent="0" lvl="0" marL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1090">
                <a:solidFill>
                  <a:schemeClr val="dk1"/>
                </a:solidFill>
              </a:rPr>
              <a:t>Rendu de TD: individuel, le jour même, à minuit.</a:t>
            </a:r>
            <a:endParaRPr sz="109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/>
              <a:t>Je fournirai des auto-tests dans la mesure du possible</a:t>
            </a:r>
            <a:endParaRPr sz="1090"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/>
              <a:t>Un corrigé de TD apparaîtra en ligne rapidement après le rendu.</a:t>
            </a:r>
            <a:endParaRPr sz="1090"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/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090">
                <a:solidFill>
                  <a:srgbClr val="FF0000"/>
                </a:solidFill>
              </a:rPr>
              <a:t>Attention</a:t>
            </a:r>
            <a:r>
              <a:rPr lang="en-CA" sz="1090"/>
              <a:t>: détection semi-automatique de plagiat (je regarde!) </a:t>
            </a:r>
            <a:r>
              <a:rPr lang="en-CA" sz="1090">
                <a:solidFill>
                  <a:srgbClr val="38761D"/>
                </a:solidFill>
              </a:rPr>
              <a:t>Aidez-vous, sans problème</a:t>
            </a:r>
            <a:r>
              <a:rPr lang="en-CA" sz="1090"/>
              <a:t>, mais ne copiez-collez pas sans comprendre.</a:t>
            </a:r>
            <a:endParaRPr sz="1090"/>
          </a:p>
        </p:txBody>
      </p:sp>
      <p:sp>
        <p:nvSpPr>
          <p:cNvPr id="196" name="Google Shape;196;p25"/>
          <p:cNvSpPr txBox="1"/>
          <p:nvPr/>
        </p:nvSpPr>
        <p:spPr>
          <a:xfrm>
            <a:off x="4483100" y="3289300"/>
            <a:ext cx="1143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7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r>
            <a:endParaRPr/>
          </a:p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5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TD/TP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L’esprit du cours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330200" y="1087275"/>
            <a:ext cx="42672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CA" sz="18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Interactif</a:t>
            </a:r>
            <a:endParaRPr i="0" sz="1800" u="none" cap="none" strike="noStrike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Travail d’équipe</a:t>
            </a:r>
            <a:br>
              <a:rPr lang="en-CA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CA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Appliqué</a:t>
            </a:r>
            <a:endParaRPr sz="18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Toute proposition de thèmes à aborder est toujours la bienvenue.</a:t>
            </a:r>
            <a:endParaRPr sz="18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59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4483100" y="3289300"/>
            <a:ext cx="114300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7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  <a:endParaRPr/>
          </a:p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6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L’ESPRIT DU COURS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19750" y="1237000"/>
            <a:ext cx="4557900" cy="9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DATA SCIENCE  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 MACHINE LEARNING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idx="1" type="subTitle"/>
          </p:nvPr>
        </p:nvSpPr>
        <p:spPr>
          <a:xfrm>
            <a:off x="1104900" y="5426288"/>
            <a:ext cx="51561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7"/>
          <p:cNvSpPr txBox="1"/>
          <p:nvPr/>
        </p:nvSpPr>
        <p:spPr>
          <a:xfrm>
            <a:off x="1460100" y="1382950"/>
            <a:ext cx="14244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QUESTIONS?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type="title"/>
          </p:nvPr>
        </p:nvSpPr>
        <p:spPr>
          <a:xfrm>
            <a:off x="19750" y="1510000"/>
            <a:ext cx="45579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INTRODUCTION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oco_ev1.png" id="221" name="Google Shape;22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850" y="943738"/>
            <a:ext cx="2872500" cy="215436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9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CHOCOLAT ET ESPÉRANCE DE VIE</a:t>
            </a:r>
            <a:endParaRPr/>
          </a:p>
        </p:txBody>
      </p:sp>
      <p:sp>
        <p:nvSpPr>
          <p:cNvPr id="223" name="Google Shape;223;p29"/>
          <p:cNvSpPr txBox="1"/>
          <p:nvPr/>
        </p:nvSpPr>
        <p:spPr>
          <a:xfrm>
            <a:off x="50800" y="457200"/>
            <a:ext cx="4546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78875" y="625526"/>
            <a:ext cx="42711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Exemple emprunté à Isabelle Guyon</a:t>
            </a:r>
            <a:endParaRPr/>
          </a:p>
        </p:txBody>
      </p:sp>
      <p:sp>
        <p:nvSpPr>
          <p:cNvPr id="225" name="Google Shape;225;p29"/>
          <p:cNvSpPr txBox="1"/>
          <p:nvPr>
            <p:ph idx="1" type="body"/>
          </p:nvPr>
        </p:nvSpPr>
        <p:spPr>
          <a:xfrm>
            <a:off x="188550" y="2989101"/>
            <a:ext cx="42711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Manger du chocolat </a:t>
            </a:r>
            <a:r>
              <a:rPr lang="en-CA">
                <a:solidFill>
                  <a:srgbClr val="09805C"/>
                </a:solidFill>
              </a:rPr>
              <a:t>augmente</a:t>
            </a:r>
            <a:r>
              <a:rPr lang="en-CA"/>
              <a:t> l’espérance de vie.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oco_ev2.png" id="230" name="Google Shape;2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850" y="943738"/>
            <a:ext cx="2872500" cy="215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CHOCOLAT ET ESPÉRANCE DE VIE</a:t>
            </a:r>
            <a:endParaRPr/>
          </a:p>
        </p:txBody>
      </p:sp>
      <p:sp>
        <p:nvSpPr>
          <p:cNvPr id="232" name="Google Shape;232;p30"/>
          <p:cNvSpPr txBox="1"/>
          <p:nvPr/>
        </p:nvSpPr>
        <p:spPr>
          <a:xfrm>
            <a:off x="50800" y="457200"/>
            <a:ext cx="4546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0"/>
          <p:cNvSpPr txBox="1"/>
          <p:nvPr>
            <p:ph idx="1" type="body"/>
          </p:nvPr>
        </p:nvSpPr>
        <p:spPr>
          <a:xfrm>
            <a:off x="78875" y="625526"/>
            <a:ext cx="42711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Exemple emprunté à Isabelle Guyon</a:t>
            </a:r>
            <a:endParaRPr/>
          </a:p>
        </p:txBody>
      </p:sp>
      <p:sp>
        <p:nvSpPr>
          <p:cNvPr id="234" name="Google Shape;234;p30"/>
          <p:cNvSpPr txBox="1"/>
          <p:nvPr>
            <p:ph idx="1" type="body"/>
          </p:nvPr>
        </p:nvSpPr>
        <p:spPr>
          <a:xfrm>
            <a:off x="188550" y="2989101"/>
            <a:ext cx="42711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Manger du chocolat </a:t>
            </a:r>
            <a:r>
              <a:rPr lang="en-CA">
                <a:solidFill>
                  <a:srgbClr val="801C36"/>
                </a:solidFill>
              </a:rPr>
              <a:t>n’augmente pas</a:t>
            </a:r>
            <a:r>
              <a:rPr lang="en-CA"/>
              <a:t> l’espérance de vie.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oco_ev3.png" id="239" name="Google Shape;2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975" y="944925"/>
            <a:ext cx="2870150" cy="215262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1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CHOCOLAT ET ESPÉRANCE DE VIE</a:t>
            </a:r>
            <a:endParaRPr/>
          </a:p>
        </p:txBody>
      </p:sp>
      <p:sp>
        <p:nvSpPr>
          <p:cNvPr id="241" name="Google Shape;241;p31"/>
          <p:cNvSpPr txBox="1"/>
          <p:nvPr/>
        </p:nvSpPr>
        <p:spPr>
          <a:xfrm>
            <a:off x="50800" y="457200"/>
            <a:ext cx="4546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1"/>
          <p:cNvSpPr txBox="1"/>
          <p:nvPr>
            <p:ph idx="1" type="body"/>
          </p:nvPr>
        </p:nvSpPr>
        <p:spPr>
          <a:xfrm>
            <a:off x="78875" y="625526"/>
            <a:ext cx="42711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Exemple emprunté à Isabelle Guyon</a:t>
            </a:r>
            <a:endParaRPr/>
          </a:p>
        </p:txBody>
      </p:sp>
      <p:sp>
        <p:nvSpPr>
          <p:cNvPr id="243" name="Google Shape;243;p31"/>
          <p:cNvSpPr txBox="1"/>
          <p:nvPr>
            <p:ph idx="1" type="body"/>
          </p:nvPr>
        </p:nvSpPr>
        <p:spPr>
          <a:xfrm>
            <a:off x="50800" y="2989100"/>
            <a:ext cx="44853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Manger du chocolat </a:t>
            </a:r>
            <a:r>
              <a:rPr lang="en-CA">
                <a:solidFill>
                  <a:srgbClr val="0E5A73"/>
                </a:solidFill>
              </a:rPr>
              <a:t>augmente peut-être</a:t>
            </a:r>
            <a:r>
              <a:rPr lang="en-CA"/>
              <a:t> l’espérance de vie.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Les expériences de Rhine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2"/>
          <p:cNvSpPr txBox="1"/>
          <p:nvPr>
            <p:ph type="title"/>
          </p:nvPr>
        </p:nvSpPr>
        <p:spPr>
          <a:xfrm>
            <a:off x="28175" y="0"/>
            <a:ext cx="4569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LES EXPÉRIENCES DE RHINE</a:t>
            </a:r>
            <a:endParaRPr/>
          </a:p>
        </p:txBody>
      </p:sp>
      <p:sp>
        <p:nvSpPr>
          <p:cNvPr id="250" name="Google Shape;250;p32"/>
          <p:cNvSpPr txBox="1"/>
          <p:nvPr>
            <p:ph idx="1" type="subTitle"/>
          </p:nvPr>
        </p:nvSpPr>
        <p:spPr>
          <a:xfrm>
            <a:off x="163400" y="2631200"/>
            <a:ext cx="2879700" cy="8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Source: Wikipedia</a:t>
            </a:r>
            <a:endParaRPr/>
          </a:p>
        </p:txBody>
      </p:sp>
      <p:pic>
        <p:nvPicPr>
          <p:cNvPr descr="Cartes_Zener.jpg"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5844"/>
            <a:ext cx="4597399" cy="1582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>
            <p:ph type="title"/>
          </p:nvPr>
        </p:nvSpPr>
        <p:spPr>
          <a:xfrm>
            <a:off x="28175" y="0"/>
            <a:ext cx="4569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VÊTEMENTS ET FÉCONDITÉ</a:t>
            </a:r>
            <a:endParaRPr/>
          </a:p>
        </p:txBody>
      </p:sp>
      <p:pic>
        <p:nvPicPr>
          <p:cNvPr descr="vetements_rouges.png" id="257" name="Google Shape;2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726" y="666700"/>
            <a:ext cx="2545950" cy="254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28175" y="0"/>
            <a:ext cx="4569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VÊTEMENTS ET FÉCONDITÉ</a:t>
            </a:r>
            <a:endParaRPr/>
          </a:p>
        </p:txBody>
      </p:sp>
      <p:pic>
        <p:nvPicPr>
          <p:cNvPr descr="vetements_rouges.png"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726" y="666700"/>
            <a:ext cx="2545950" cy="254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4"/>
          <p:cNvSpPr txBox="1"/>
          <p:nvPr/>
        </p:nvSpPr>
        <p:spPr>
          <a:xfrm>
            <a:off x="14075" y="3018200"/>
            <a:ext cx="45975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100">
                <a:solidFill>
                  <a:srgbClr val="5C5C5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Conclusion:</a:t>
            </a:r>
            <a:r>
              <a:rPr lang="en-CA" sz="1100">
                <a:solidFill>
                  <a:srgbClr val="5C5C5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les femmes atteignant leur pic de fécondité portent 3 fois plus de vêtements rouges que les autres...</a:t>
            </a:r>
            <a:endParaRPr sz="1100">
              <a:solidFill>
                <a:srgbClr val="5C5C5C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Il est naturel d’avoir une mauvaise intuition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5"/>
          <p:cNvSpPr txBox="1"/>
          <p:nvPr/>
        </p:nvSpPr>
        <p:spPr>
          <a:xfrm>
            <a:off x="4483100" y="3289300"/>
            <a:ext cx="114300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7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/>
          </a:p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5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VOUS AVEZ UNE MAUVAISE INTUITION STATISTIQUE (SI SI!)</a:t>
            </a:r>
            <a:endParaRPr/>
          </a:p>
        </p:txBody>
      </p:sp>
      <p:pic>
        <p:nvPicPr>
          <p:cNvPr descr="loto.jpg" id="272" name="Google Shape;2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050" y="1234325"/>
            <a:ext cx="1575299" cy="10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PEUT-ON FAIRE DIRE AUX CHIFFRES CE QUE L’ON VEUT ?</a:t>
            </a:r>
            <a:endParaRPr/>
          </a:p>
        </p:txBody>
      </p:sp>
      <p:sp>
        <p:nvSpPr>
          <p:cNvPr id="278" name="Google Shape;278;p36"/>
          <p:cNvSpPr txBox="1"/>
          <p:nvPr/>
        </p:nvSpPr>
        <p:spPr>
          <a:xfrm>
            <a:off x="1477125" y="2166250"/>
            <a:ext cx="29253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“Le chômage a augmenté de 1%.”</a:t>
            </a:r>
            <a:endParaRPr b="0" i="0" sz="1200" u="none" cap="none" strike="noStrike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“Le taux de chômage a baissé de 0.9 points.”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“Il y a 10.000 chômeurs de plus.”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“Le taux de chômage a baissé de 10%.”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79" name="Google Shape;279;p36"/>
          <p:cNvGraphicFramePr/>
          <p:nvPr/>
        </p:nvGraphicFramePr>
        <p:xfrm>
          <a:off x="65825" y="78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{9AE32433-1697-47F6-81E3-D46F7EACF69D}</a:tableStyleId>
              </a:tblPr>
              <a:tblGrid>
                <a:gridCol w="1510525"/>
                <a:gridCol w="1277900"/>
                <a:gridCol w="1743150"/>
              </a:tblGrid>
              <a:tr h="451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CA" sz="1200">
                          <a:solidFill>
                            <a:srgbClr val="0E5A73"/>
                          </a:solidFill>
                        </a:rPr>
                        <a:t>Données fictives !</a:t>
                      </a:r>
                      <a:endParaRPr i="1" sz="1200">
                        <a:solidFill>
                          <a:srgbClr val="0E5A7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/>
                        <a:t>Nombre de chômeurs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/>
                        <a:t>Nombre de travailleurs potentiels 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/>
                        <a:t>Année 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/>
                        <a:t>1.000.000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/>
                        <a:t>10.000.000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/>
                        <a:t>Année 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/>
                        <a:t>1.010.000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200"/>
                        <a:t>11.000.000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0" name="Google Shape;280;p36"/>
          <p:cNvSpPr txBox="1"/>
          <p:nvPr/>
        </p:nvSpPr>
        <p:spPr>
          <a:xfrm>
            <a:off x="127450" y="2303950"/>
            <a:ext cx="12387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09805C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VRAI</a:t>
            </a:r>
            <a:endParaRPr>
              <a:solidFill>
                <a:srgbClr val="09805C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Cabin Condensed"/>
                <a:ea typeface="Cabin Condensed"/>
                <a:cs typeface="Cabin Condensed"/>
                <a:sym typeface="Cabin Condensed"/>
              </a:rPr>
              <a:t>OU </a:t>
            </a:r>
            <a:endParaRPr>
              <a:latin typeface="Cabin Condensed"/>
              <a:ea typeface="Cabin Condensed"/>
              <a:cs typeface="Cabin Condensed"/>
              <a:sym typeface="Cabin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rgbClr val="801C36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FAUX</a:t>
            </a:r>
            <a:r>
              <a:rPr lang="en-CA">
                <a:latin typeface="Cabin Condensed"/>
                <a:ea typeface="Cabin Condensed"/>
                <a:cs typeface="Cabin Condensed"/>
                <a:sym typeface="Cabin Condensed"/>
              </a:rPr>
              <a:t> ?</a:t>
            </a:r>
            <a:endParaRPr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Une science à la mode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0"/>
          <p:cNvSpPr txBox="1"/>
          <p:nvPr/>
        </p:nvSpPr>
        <p:spPr>
          <a:xfrm>
            <a:off x="50800" y="749300"/>
            <a:ext cx="45466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Mais p</a:t>
            </a:r>
            <a:r>
              <a:rPr b="1"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ourquoi ?</a:t>
            </a:r>
            <a:endParaRPr b="1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090" u="none" cap="none" strike="noStrike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" name="Google Shape;69;p10"/>
          <p:cNvSpPr txBox="1"/>
          <p:nvPr/>
        </p:nvSpPr>
        <p:spPr>
          <a:xfrm>
            <a:off x="101600" y="1034950"/>
            <a:ext cx="4412400" cy="23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7815" lvl="0" marL="457200" marR="0" rtl="0" algn="l">
              <a:lnSpc>
                <a:spcPct val="137614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90"/>
              <a:buFont typeface="Lato"/>
              <a:buChar char="-"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AlphaGo, Reconnaissance d’images: Deep Learning, réseaux de neurones, gros progrès récents.</a:t>
            </a:r>
            <a:endParaRPr sz="109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7815" lvl="0" marL="457200" marR="0" rtl="0" algn="l">
              <a:lnSpc>
                <a:spcPct val="137614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90"/>
              <a:buFont typeface="Lato"/>
              <a:buChar char="-"/>
            </a:pPr>
            <a: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Stockage et traitement des données : de moins en moins cher.</a:t>
            </a:r>
            <a:endParaRPr sz="109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7815" lvl="0" marL="457200" marR="0" rtl="0" algn="l">
              <a:lnSpc>
                <a:spcPct val="137614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90"/>
              <a:buFont typeface="Lato"/>
              <a:buChar char="-"/>
            </a:pPr>
            <a: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Impossible de les comprendre "à la main". Exemples : SNCF,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0" lang="en-CA" sz="109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génétique, finance, réseaux sociaux, publicité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…</a:t>
            </a:r>
            <a:endParaRPr i="0" sz="1090" u="none" cap="none" strike="noStrike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7815" lvl="0" marL="45720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90"/>
              <a:buFont typeface="Lato"/>
              <a:buChar char="-"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Dépendance d’un grand nombre de facteurs.</a:t>
            </a:r>
            <a:endParaRPr sz="109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7815" lvl="0" marL="45720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90"/>
              <a:buFont typeface="Lato"/>
              <a:buChar char="-"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Big Data: le mot magique (qui n’a pas toujours de sens)</a:t>
            </a:r>
            <a:endParaRPr sz="109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7815" lvl="0" marL="45720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90"/>
              <a:buFont typeface="Lato"/>
              <a:buChar char="-"/>
            </a:pPr>
            <a:r>
              <a:rPr b="1" i="1"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Data Scientist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, le métier ou compétence </a:t>
            </a:r>
            <a:r>
              <a:rPr b="1"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très</a:t>
            </a: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 à la mode.</a:t>
            </a:r>
            <a:endParaRPr sz="109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7815" lvl="0" marL="45720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090"/>
              <a:buFont typeface="Lato"/>
              <a:buChar char="-"/>
            </a:pPr>
            <a:r>
              <a:rPr lang="en-CA" sz="1090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Compétences recherchées par les entreprises (mots-clés) : datamining, analyse de données, big data, traitement automatique de texte, d’images, machine learning...</a:t>
            </a:r>
            <a:endParaRPr sz="109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76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090" u="none" cap="none" strike="noStrike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" name="Google Shape;70;p10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UNE SCIENCE À LA MODE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PEOPLE VS COLLINS</a:t>
            </a:r>
            <a:endParaRPr/>
          </a:p>
        </p:txBody>
      </p:sp>
      <p:sp>
        <p:nvSpPr>
          <p:cNvPr id="286" name="Google Shape;286;p37"/>
          <p:cNvSpPr txBox="1"/>
          <p:nvPr>
            <p:ph idx="1" type="body"/>
          </p:nvPr>
        </p:nvSpPr>
        <p:spPr>
          <a:xfrm>
            <a:off x="110850" y="2249075"/>
            <a:ext cx="4375800" cy="10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1964. Un vol. Les témoins affirment avoir vu un homme noir barbu et moustachu et une femme blonde avec une queue de cheval s’enfuir dans une voiture jaune. Malcolm et Janet Collins correspondent à la description...</a:t>
            </a:r>
            <a:endParaRPr/>
          </a:p>
        </p:txBody>
      </p:sp>
      <p:pic>
        <p:nvPicPr>
          <p:cNvPr id="287" name="Google Shape;2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162" y="849525"/>
            <a:ext cx="1489075" cy="111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PEOPLE VS COLLINS</a:t>
            </a:r>
            <a:endParaRPr/>
          </a:p>
        </p:txBody>
      </p:sp>
      <p:sp>
        <p:nvSpPr>
          <p:cNvPr id="293" name="Google Shape;293;p38"/>
          <p:cNvSpPr txBox="1"/>
          <p:nvPr>
            <p:ph idx="1" type="body"/>
          </p:nvPr>
        </p:nvSpPr>
        <p:spPr>
          <a:xfrm>
            <a:off x="110800" y="826500"/>
            <a:ext cx="43758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 sz="1100"/>
              <a:t>Raisonnement du procureur :</a:t>
            </a:r>
            <a:endParaRPr sz="1100"/>
          </a:p>
          <a:p>
            <a:pPr indent="-298450" lvl="0" marL="457200" rtl="0" algn="l">
              <a:spcBef>
                <a:spcPts val="640"/>
              </a:spcBef>
              <a:spcAft>
                <a:spcPts val="0"/>
              </a:spcAft>
              <a:buSzPts val="1100"/>
              <a:buChar char="-"/>
            </a:pPr>
            <a:r>
              <a:rPr lang="en-CA" sz="1100"/>
              <a:t>Homme noir portant une barbe : </a:t>
            </a:r>
            <a:r>
              <a:rPr lang="en-CA" sz="1100"/>
              <a:t>10</a:t>
            </a:r>
            <a:r>
              <a:rPr lang="en-CA" sz="1100"/>
              <a:t>%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CA" sz="1100"/>
              <a:t>Homme noir portant une moustache : </a:t>
            </a:r>
            <a:r>
              <a:rPr lang="en-CA" sz="1100"/>
              <a:t>25</a:t>
            </a:r>
            <a:r>
              <a:rPr lang="en-CA" sz="1100"/>
              <a:t>%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CA" sz="1100"/>
              <a:t>Femme blanche portant une queue de cheval : </a:t>
            </a:r>
            <a:r>
              <a:rPr lang="en-CA" sz="1100"/>
              <a:t>10</a:t>
            </a:r>
            <a:r>
              <a:rPr lang="en-CA" sz="1100"/>
              <a:t>%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CA" sz="1100"/>
              <a:t>Femme blanche ayant des cheveux blonds : 33%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CA" sz="1100"/>
              <a:t>Voiture en partie jaune : 10%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CA" sz="1100"/>
              <a:t>Couple “inter-racial” dans une voiture : 0.1%</a:t>
            </a:r>
            <a:endParaRPr sz="11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 sz="1100"/>
              <a:t>Ils en concluent que la probabilité que les Collins soient innocents est de 1/12 millions. Ils sont donc condamnés.</a:t>
            </a:r>
            <a:endParaRPr sz="11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 sz="1100"/>
              <a:t>La cour d’appel annule la condamnation. </a:t>
            </a:r>
            <a:r>
              <a:rPr lang="en-CA" sz="1100">
                <a:solidFill>
                  <a:srgbClr val="09805C"/>
                </a:solidFill>
              </a:rPr>
              <a:t>Quelle était l’erreur du jury </a:t>
            </a:r>
            <a:r>
              <a:rPr lang="en-CA" sz="1100"/>
              <a:t>lors du procès en première instance ?</a:t>
            </a:r>
            <a:endParaRPr sz="11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EXPLICATION</a:t>
            </a:r>
            <a:endParaRPr/>
          </a:p>
        </p:txBody>
      </p:sp>
      <p:sp>
        <p:nvSpPr>
          <p:cNvPr id="299" name="Google Shape;299;p39"/>
          <p:cNvSpPr txBox="1"/>
          <p:nvPr>
            <p:ph idx="1" type="body"/>
          </p:nvPr>
        </p:nvSpPr>
        <p:spPr>
          <a:xfrm>
            <a:off x="110800" y="826500"/>
            <a:ext cx="43758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 sz="1100"/>
              <a:t>Admettons que les probabilités, bien qu’estimées sans doute arbitrairement, soient justes.</a:t>
            </a:r>
            <a:endParaRPr sz="11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 sz="1100"/>
              <a:t>L’erreur principale est d’avoir ignoré les dépendances entre les événements.</a:t>
            </a:r>
            <a:endParaRPr sz="11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 sz="1100"/>
              <a:t>Au lieu de multiplier toutes les probabilités entre elles, il faut prendre en compte le fait que les événements ne sont pas indépendants et considérer les </a:t>
            </a:r>
            <a:r>
              <a:rPr lang="en-CA" sz="1100">
                <a:solidFill>
                  <a:srgbClr val="09805C"/>
                </a:solidFill>
              </a:rPr>
              <a:t>probabilités conditionnelles</a:t>
            </a:r>
            <a:r>
              <a:rPr lang="en-CA" sz="1100"/>
              <a:t>.</a:t>
            </a:r>
            <a:endParaRPr sz="11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 sz="1100"/>
              <a:t>Par exemple, la probabilité (à l’époque) d’avoir une moustache sachant que l’on a une barbe est très élevée, disons 80%. Donc la probabilité d’avoir une barbe ET une moustache devient 10% x 80% au lieu de 10% x 25%.</a:t>
            </a:r>
            <a:endParaRPr sz="1100"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 sz="1100"/>
              <a:t>De même pour les autres événements (queue de cheval, …)</a:t>
            </a:r>
            <a:endParaRPr sz="1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Paradoxe de Simpson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40"/>
          <p:cNvSpPr txBox="1"/>
          <p:nvPr/>
        </p:nvSpPr>
        <p:spPr>
          <a:xfrm>
            <a:off x="50800" y="628650"/>
            <a:ext cx="45465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100 étudiants (50 </a:t>
            </a: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IMPAIRS</a:t>
            </a:r>
            <a:r>
              <a:rPr b="0" i="0" lang="en-CA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 et 50 </a:t>
            </a: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r>
              <a:rPr b="0" i="0" lang="en-CA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) assistent</a:t>
            </a: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 aux</a:t>
            </a:r>
            <a:r>
              <a:rPr b="0" i="0" lang="en-CA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 2 cours :</a:t>
            </a:r>
            <a:br>
              <a:rPr b="0" i="0" lang="en-CA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b="0" i="0" lang="en-CA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ouille de données et </a:t>
            </a: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b="0" i="0" lang="en-CA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ystèmes avancés. Voici leurs pourcentages de</a:t>
            </a: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en-CA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validation d</a:t>
            </a: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ans ces</a:t>
            </a:r>
            <a:r>
              <a:rPr b="0" i="0" lang="en-CA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 cours (exemple fictif!).</a:t>
            </a:r>
            <a:endParaRPr b="0" i="0" sz="1200" u="none" cap="none" strike="noStrike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40"/>
          <p:cNvSpPr txBox="1"/>
          <p:nvPr/>
        </p:nvSpPr>
        <p:spPr>
          <a:xfrm>
            <a:off x="4483100" y="3289300"/>
            <a:ext cx="114300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7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/>
          </a:p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40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PARADOXE DE SIMPSON</a:t>
            </a:r>
            <a:endParaRPr/>
          </a:p>
        </p:txBody>
      </p:sp>
      <p:graphicFrame>
        <p:nvGraphicFramePr>
          <p:cNvPr id="308" name="Google Shape;308;p40"/>
          <p:cNvGraphicFramePr/>
          <p:nvPr/>
        </p:nvGraphicFramePr>
        <p:xfrm>
          <a:off x="312800" y="136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{9AE32433-1697-47F6-81E3-D46F7EACF69D}</a:tableStyleId>
              </a:tblPr>
              <a:tblGrid>
                <a:gridCol w="992950"/>
                <a:gridCol w="992950"/>
                <a:gridCol w="992950"/>
                <a:gridCol w="992950"/>
              </a:tblGrid>
              <a:tr h="354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100">
                          <a:latin typeface="Lato"/>
                          <a:ea typeface="Lato"/>
                          <a:cs typeface="Lato"/>
                          <a:sym typeface="Lato"/>
                        </a:rPr>
                        <a:t>Fouilles de données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100">
                          <a:latin typeface="Lato"/>
                          <a:ea typeface="Lato"/>
                          <a:cs typeface="Lato"/>
                          <a:sym typeface="Lato"/>
                        </a:rPr>
                        <a:t>Systèmes avancés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35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IMPAIRS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IMPAIRS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5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Lato"/>
                          <a:ea typeface="Lato"/>
                          <a:cs typeface="Lato"/>
                          <a:sym typeface="Lato"/>
                        </a:rPr>
                        <a:t>90%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Lato"/>
                          <a:ea typeface="Lato"/>
                          <a:cs typeface="Lato"/>
                          <a:sym typeface="Lato"/>
                        </a:rPr>
                        <a:t>84.5%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Lato"/>
                          <a:ea typeface="Lato"/>
                          <a:cs typeface="Lato"/>
                          <a:sym typeface="Lato"/>
                        </a:rPr>
                        <a:t>70%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Lato"/>
                          <a:ea typeface="Lato"/>
                          <a:cs typeface="Lato"/>
                          <a:sym typeface="Lato"/>
                        </a:rPr>
                        <a:t>60%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09" name="Google Shape;309;p40"/>
          <p:cNvSpPr txBox="1"/>
          <p:nvPr/>
        </p:nvSpPr>
        <p:spPr>
          <a:xfrm>
            <a:off x="277000" y="2623075"/>
            <a:ext cx="40941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Les IMPAIRS réussissent mieux </a:t>
            </a:r>
            <a:r>
              <a:rPr lang="en-CA" sz="1200">
                <a:solidFill>
                  <a:srgbClr val="09805C"/>
                </a:solidFill>
                <a:latin typeface="Lato"/>
                <a:ea typeface="Lato"/>
                <a:cs typeface="Lato"/>
                <a:sym typeface="Lato"/>
              </a:rPr>
              <a:t>chacun</a:t>
            </a: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 des cours….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Donc ils ont forcément un meilleur taux de réussite globale (sur les 2 cours), non?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40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Paradoxe de Simpson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1"/>
          <p:cNvSpPr txBox="1"/>
          <p:nvPr/>
        </p:nvSpPr>
        <p:spPr>
          <a:xfrm>
            <a:off x="50800" y="628650"/>
            <a:ext cx="45465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100 étudiants (50 </a:t>
            </a: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IMPAIRS</a:t>
            </a:r>
            <a:r>
              <a:rPr b="0" i="0" lang="en-CA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 et 50 </a:t>
            </a: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r>
              <a:rPr b="0" i="0" lang="en-CA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) assistent</a:t>
            </a: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 aux</a:t>
            </a:r>
            <a:r>
              <a:rPr b="0" i="0" lang="en-CA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 2 cours :</a:t>
            </a:r>
            <a:br>
              <a:rPr b="0" i="0" lang="en-CA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b="0" i="0" lang="en-CA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ouille de données et </a:t>
            </a: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b="0" i="0" lang="en-CA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ystèmes avancés. Voici leurs pourcentages de</a:t>
            </a: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en-CA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validation d</a:t>
            </a: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ans ces</a:t>
            </a:r>
            <a:r>
              <a:rPr b="0" i="0" lang="en-CA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 cours (exemple fictif!).</a:t>
            </a:r>
            <a:endParaRPr b="0" i="0" sz="1200" u="none" cap="none" strike="noStrike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41"/>
          <p:cNvSpPr txBox="1"/>
          <p:nvPr/>
        </p:nvSpPr>
        <p:spPr>
          <a:xfrm>
            <a:off x="4483100" y="3289300"/>
            <a:ext cx="1143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7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/>
          </a:p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41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PARADOXE DE SIMPSON</a:t>
            </a:r>
            <a:endParaRPr/>
          </a:p>
        </p:txBody>
      </p:sp>
      <p:graphicFrame>
        <p:nvGraphicFramePr>
          <p:cNvPr id="319" name="Google Shape;319;p41"/>
          <p:cNvGraphicFramePr/>
          <p:nvPr/>
        </p:nvGraphicFramePr>
        <p:xfrm>
          <a:off x="312800" y="136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{9AE32433-1697-47F6-81E3-D46F7EACF69D}</a:tableStyleId>
              </a:tblPr>
              <a:tblGrid>
                <a:gridCol w="992950"/>
                <a:gridCol w="992950"/>
                <a:gridCol w="992950"/>
                <a:gridCol w="992950"/>
              </a:tblGrid>
              <a:tr h="354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100">
                          <a:latin typeface="Lato"/>
                          <a:ea typeface="Lato"/>
                          <a:cs typeface="Lato"/>
                          <a:sym typeface="Lato"/>
                        </a:rPr>
                        <a:t>Fouilles de données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100">
                          <a:latin typeface="Lato"/>
                          <a:ea typeface="Lato"/>
                          <a:cs typeface="Lato"/>
                          <a:sym typeface="Lato"/>
                        </a:rPr>
                        <a:t>Systèmes avancés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35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IMPAIRS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IMPAIRS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5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Lato"/>
                          <a:ea typeface="Lato"/>
                          <a:cs typeface="Lato"/>
                          <a:sym typeface="Lato"/>
                        </a:rPr>
                        <a:t>90%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Lato"/>
                          <a:ea typeface="Lato"/>
                          <a:cs typeface="Lato"/>
                          <a:sym typeface="Lato"/>
                        </a:rPr>
                        <a:t>84.5%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Lato"/>
                          <a:ea typeface="Lato"/>
                          <a:cs typeface="Lato"/>
                          <a:sym typeface="Lato"/>
                        </a:rPr>
                        <a:t>70%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Lato"/>
                          <a:ea typeface="Lato"/>
                          <a:cs typeface="Lato"/>
                          <a:sym typeface="Lato"/>
                        </a:rPr>
                        <a:t>60%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0" name="Google Shape;320;p4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 </a:t>
            </a:r>
            <a:endParaRPr/>
          </a:p>
        </p:txBody>
      </p:sp>
      <p:sp>
        <p:nvSpPr>
          <p:cNvPr id="321" name="Google Shape;321;p41"/>
          <p:cNvSpPr txBox="1"/>
          <p:nvPr/>
        </p:nvSpPr>
        <p:spPr>
          <a:xfrm>
            <a:off x="191900" y="2593500"/>
            <a:ext cx="1429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Réussite </a:t>
            </a:r>
            <a:r>
              <a:rPr b="1"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globale</a:t>
            </a: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(sur l’ensemble des 2 cours)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22" name="Google Shape;322;p41"/>
          <p:cNvGraphicFramePr/>
          <p:nvPr/>
        </p:nvGraphicFramePr>
        <p:xfrm>
          <a:off x="1621275" y="259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{9AE32433-1697-47F6-81E3-D46F7EACF69D}</a:tableStyleId>
              </a:tblPr>
              <a:tblGrid>
                <a:gridCol w="1346200"/>
                <a:gridCol w="1346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Lato"/>
                          <a:ea typeface="Lato"/>
                          <a:cs typeface="Lato"/>
                          <a:sym typeface="Lato"/>
                        </a:rPr>
                        <a:t>IMPAIRS</a:t>
                      </a:r>
                      <a:r>
                        <a:rPr lang="en-CA" sz="1100"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Lato"/>
                          <a:ea typeface="Lato"/>
                          <a:cs typeface="Lato"/>
                          <a:sym typeface="Lato"/>
                        </a:rPr>
                        <a:t>DATA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rgbClr val="801C3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74%</a:t>
                      </a:r>
                      <a:endParaRPr sz="1100">
                        <a:solidFill>
                          <a:srgbClr val="801C3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rgbClr val="801C3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82%</a:t>
                      </a:r>
                      <a:endParaRPr sz="1100">
                        <a:solidFill>
                          <a:srgbClr val="801C3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/>
          <p:nvPr>
            <p:ph idx="1" type="subTitle"/>
          </p:nvPr>
        </p:nvSpPr>
        <p:spPr>
          <a:xfrm>
            <a:off x="1104900" y="5426288"/>
            <a:ext cx="5156100" cy="24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913" y="591862"/>
            <a:ext cx="3027575" cy="227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Paradoxe de Simpson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3"/>
          <p:cNvSpPr txBox="1"/>
          <p:nvPr/>
        </p:nvSpPr>
        <p:spPr>
          <a:xfrm>
            <a:off x="50800" y="628650"/>
            <a:ext cx="45465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27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Les DATA sont nombreux dans le cours où ils réussissent le mieux. Leur faible taux de réussite en Système ne “compte presque pas” car il y en a très peu dans ce cours. C’est une question de</a:t>
            </a:r>
            <a:r>
              <a:rPr b="1"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CA" sz="1200">
                <a:solidFill>
                  <a:srgbClr val="09805C"/>
                </a:solidFill>
                <a:latin typeface="Lato"/>
                <a:ea typeface="Lato"/>
                <a:cs typeface="Lato"/>
                <a:sym typeface="Lato"/>
              </a:rPr>
              <a:t>répartition</a:t>
            </a: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43"/>
          <p:cNvSpPr txBox="1"/>
          <p:nvPr/>
        </p:nvSpPr>
        <p:spPr>
          <a:xfrm>
            <a:off x="4483100" y="3289300"/>
            <a:ext cx="1143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7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/>
          </a:p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3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EXPLICATION</a:t>
            </a:r>
            <a:endParaRPr/>
          </a:p>
        </p:txBody>
      </p:sp>
      <p:graphicFrame>
        <p:nvGraphicFramePr>
          <p:cNvPr id="337" name="Google Shape;337;p43"/>
          <p:cNvGraphicFramePr/>
          <p:nvPr/>
        </p:nvGraphicFramePr>
        <p:xfrm>
          <a:off x="312800" y="136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{9AE32433-1697-47F6-81E3-D46F7EACF69D}</a:tableStyleId>
              </a:tblPr>
              <a:tblGrid>
                <a:gridCol w="992950"/>
                <a:gridCol w="992950"/>
                <a:gridCol w="992950"/>
                <a:gridCol w="992950"/>
              </a:tblGrid>
              <a:tr h="3543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100">
                          <a:latin typeface="Lato"/>
                          <a:ea typeface="Lato"/>
                          <a:cs typeface="Lato"/>
                          <a:sym typeface="Lato"/>
                        </a:rPr>
                        <a:t>Fouilles de données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CA" sz="1100">
                          <a:latin typeface="Lato"/>
                          <a:ea typeface="Lato"/>
                          <a:cs typeface="Lato"/>
                          <a:sym typeface="Lato"/>
                        </a:rPr>
                        <a:t>Systèmes avancés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35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IMPAIRS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IMPAIRS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CA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54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Lato"/>
                          <a:ea typeface="Lato"/>
                          <a:cs typeface="Lato"/>
                          <a:sym typeface="Lato"/>
                        </a:rPr>
                        <a:t>90% (9/10)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000">
                          <a:latin typeface="Lato"/>
                          <a:ea typeface="Lato"/>
                          <a:cs typeface="Lato"/>
                          <a:sym typeface="Lato"/>
                        </a:rPr>
                        <a:t>84.5% (38/45)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Lato"/>
                          <a:ea typeface="Lato"/>
                          <a:cs typeface="Lato"/>
                          <a:sym typeface="Lato"/>
                        </a:rPr>
                        <a:t>70% (28/40)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Lato"/>
                          <a:ea typeface="Lato"/>
                          <a:cs typeface="Lato"/>
                          <a:sym typeface="Lato"/>
                        </a:rPr>
                        <a:t>60% (3/5)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38" name="Google Shape;338;p4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 </a:t>
            </a:r>
            <a:endParaRPr/>
          </a:p>
        </p:txBody>
      </p:sp>
      <p:sp>
        <p:nvSpPr>
          <p:cNvPr id="339" name="Google Shape;339;p43"/>
          <p:cNvSpPr txBox="1"/>
          <p:nvPr/>
        </p:nvSpPr>
        <p:spPr>
          <a:xfrm>
            <a:off x="191900" y="2593500"/>
            <a:ext cx="1429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Réussite </a:t>
            </a:r>
            <a:r>
              <a:rPr b="1"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globale</a:t>
            </a: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238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(sur l’ensemble des 2 cours)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40" name="Google Shape;340;p43"/>
          <p:cNvGraphicFramePr/>
          <p:nvPr/>
        </p:nvGraphicFramePr>
        <p:xfrm>
          <a:off x="1621275" y="259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{9AE32433-1697-47F6-81E3-D46F7EACF69D}</a:tableStyleId>
              </a:tblPr>
              <a:tblGrid>
                <a:gridCol w="1346200"/>
                <a:gridCol w="1346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Lato"/>
                          <a:ea typeface="Lato"/>
                          <a:cs typeface="Lato"/>
                          <a:sym typeface="Lato"/>
                        </a:rPr>
                        <a:t>IMPAIRS 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latin typeface="Lato"/>
                          <a:ea typeface="Lato"/>
                          <a:cs typeface="Lato"/>
                          <a:sym typeface="Lato"/>
                        </a:rPr>
                        <a:t>DATA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rgbClr val="801C3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74%</a:t>
                      </a:r>
                      <a:endParaRPr sz="1100">
                        <a:solidFill>
                          <a:srgbClr val="801C3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CA" sz="1100">
                          <a:solidFill>
                            <a:srgbClr val="801C36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82%</a:t>
                      </a:r>
                      <a:endParaRPr sz="1100">
                        <a:solidFill>
                          <a:srgbClr val="801C36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Paradoxe des anniversaires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4"/>
          <p:cNvSpPr txBox="1"/>
          <p:nvPr/>
        </p:nvSpPr>
        <p:spPr>
          <a:xfrm>
            <a:off x="50800" y="1371600"/>
            <a:ext cx="45466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4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PARADOXE DES ANNIVERSAIRES</a:t>
            </a:r>
            <a:endParaRPr/>
          </a:p>
        </p:txBody>
      </p:sp>
      <p:sp>
        <p:nvSpPr>
          <p:cNvPr id="348" name="Google Shape;348;p44"/>
          <p:cNvSpPr txBox="1"/>
          <p:nvPr>
            <p:ph idx="1" type="body"/>
          </p:nvPr>
        </p:nvSpPr>
        <p:spPr>
          <a:xfrm>
            <a:off x="78875" y="625525"/>
            <a:ext cx="43524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Quelle est la probabilité que deux personnes parmi vous aient la même date d’anniversaire ?</a:t>
            </a:r>
            <a:endParaRPr/>
          </a:p>
        </p:txBody>
      </p:sp>
      <p:sp>
        <p:nvSpPr>
          <p:cNvPr id="349" name="Google Shape;349;p44"/>
          <p:cNvSpPr txBox="1"/>
          <p:nvPr/>
        </p:nvSpPr>
        <p:spPr>
          <a:xfrm>
            <a:off x="623800" y="1626025"/>
            <a:ext cx="3326400" cy="15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https://goo.gl/forms/JW7wzwXbV9NpcE033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Paradoxe des anniversaires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45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PARADOXE DES ANNIVERSAIRES</a:t>
            </a:r>
            <a:endParaRPr/>
          </a:p>
        </p:txBody>
      </p:sp>
      <p:sp>
        <p:nvSpPr>
          <p:cNvPr id="356" name="Google Shape;356;p45"/>
          <p:cNvSpPr txBox="1"/>
          <p:nvPr>
            <p:ph idx="1" type="body"/>
          </p:nvPr>
        </p:nvSpPr>
        <p:spPr>
          <a:xfrm>
            <a:off x="78875" y="625525"/>
            <a:ext cx="4404300" cy="21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Quelle est la </a:t>
            </a:r>
            <a:r>
              <a:rPr lang="en-CA">
                <a:solidFill>
                  <a:srgbClr val="09805C"/>
                </a:solidFill>
              </a:rPr>
              <a:t>probabilité</a:t>
            </a:r>
            <a:r>
              <a:rPr lang="en-CA"/>
              <a:t> que deux personnes parmi vous aient la même date d’anniversaire ?</a:t>
            </a:r>
            <a:endParaRPr/>
          </a:p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13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&gt; 50% si vous êtes plus de 23</a:t>
            </a:r>
            <a:br>
              <a:rPr lang="en-CA"/>
            </a:br>
            <a:r>
              <a:rPr lang="en-CA"/>
              <a:t>&gt; 80% si vous êtes plus de 35</a:t>
            </a:r>
            <a:br>
              <a:rPr lang="en-CA"/>
            </a:br>
            <a:r>
              <a:rPr lang="en-CA"/>
              <a:t>&gt; 90% si vous êtes plus de 41</a:t>
            </a:r>
            <a:br>
              <a:rPr lang="en-CA"/>
            </a:br>
            <a:r>
              <a:rPr lang="en-CA"/>
              <a:t>&gt; 95% si vous êtes plus de 47</a:t>
            </a:r>
            <a:br>
              <a:rPr lang="en-CA"/>
            </a:br>
            <a:r>
              <a:rPr lang="en-CA"/>
              <a:t>&gt; 99% si vous êtes plus de 58</a:t>
            </a:r>
            <a:endParaRPr/>
          </a:p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09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6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Paradoxe des anniversaires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46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EXPLICATION</a:t>
            </a:r>
            <a:endParaRPr/>
          </a:p>
        </p:txBody>
      </p:sp>
      <p:sp>
        <p:nvSpPr>
          <p:cNvPr id="363" name="Google Shape;363;p46"/>
          <p:cNvSpPr txBox="1"/>
          <p:nvPr>
            <p:ph idx="1" type="body"/>
          </p:nvPr>
        </p:nvSpPr>
        <p:spPr>
          <a:xfrm>
            <a:off x="78875" y="625525"/>
            <a:ext cx="4404300" cy="16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100"/>
              <a:t>Il serait </a:t>
            </a:r>
            <a:r>
              <a:rPr b="1" lang="en-CA" sz="1100">
                <a:solidFill>
                  <a:srgbClr val="801C36"/>
                </a:solidFill>
              </a:rPr>
              <a:t>très improbable</a:t>
            </a:r>
            <a:r>
              <a:rPr lang="en-CA" sz="1100"/>
              <a:t> que vous ayez tous une date différente d’anniversaire.  Itérons:</a:t>
            </a:r>
            <a:endParaRPr sz="1100"/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CA" sz="1100"/>
              <a:t>La première personne choisit sa date parmi 365 dates. Il reste 364 choix pour la seconde.</a:t>
            </a:r>
            <a:endParaRPr sz="1100"/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CA" sz="1100"/>
              <a:t>La seconde choisit sa date. Il reste 363 choix.</a:t>
            </a:r>
            <a:endParaRPr sz="1100"/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CA" sz="1100"/>
              <a:t>La n-ème personne a (365 − n + 1) choix.</a:t>
            </a:r>
            <a:endParaRPr sz="11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/>
              <a:t>Si on transforme cela en probabilités, on obtient :</a:t>
            </a:r>
            <a:endParaRPr sz="1100"/>
          </a:p>
        </p:txBody>
      </p:sp>
      <p:sp>
        <p:nvSpPr>
          <p:cNvPr id="364" name="Google Shape;364;p46"/>
          <p:cNvSpPr txBox="1"/>
          <p:nvPr/>
        </p:nvSpPr>
        <p:spPr>
          <a:xfrm>
            <a:off x="69800" y="2554350"/>
            <a:ext cx="45594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8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p est la probabilité que les n personnes aient des anniversaires différents. Très rapidement, cette probabilité devient</a:t>
            </a:r>
            <a:r>
              <a:rPr b="1"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CA" sz="1200">
                <a:solidFill>
                  <a:srgbClr val="801C36"/>
                </a:solidFill>
                <a:latin typeface="Lato"/>
                <a:ea typeface="Lato"/>
                <a:cs typeface="Lato"/>
                <a:sym typeface="Lato"/>
              </a:rPr>
              <a:t>infime</a:t>
            </a: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 (on ne multiplie que des nombres &lt; 1).  La probabilité que deux personnes</a:t>
            </a:r>
            <a:r>
              <a:rPr b="1"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CA" sz="1200">
                <a:solidFill>
                  <a:srgbClr val="09805C"/>
                </a:solidFill>
                <a:latin typeface="Lato"/>
                <a:ea typeface="Lato"/>
                <a:cs typeface="Lato"/>
                <a:sym typeface="Lato"/>
              </a:rPr>
              <a:t>au moins</a:t>
            </a: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 partage la même date est</a:t>
            </a:r>
            <a:b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donc 1 − p.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5" name="Google Shape;36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425" y="1984950"/>
            <a:ext cx="3506149" cy="4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Rendre les ordinateurs intelligents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1"/>
          <p:cNvSpPr txBox="1"/>
          <p:nvPr/>
        </p:nvSpPr>
        <p:spPr>
          <a:xfrm>
            <a:off x="406400" y="3187700"/>
            <a:ext cx="4191000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996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Figure:</a:t>
            </a:r>
            <a:r>
              <a:rPr b="0" i="0" lang="en-CA" sz="9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Tiré du blog du laboratoire "Computer and Cognition", NYU.</a:t>
            </a:r>
            <a:endParaRPr/>
          </a:p>
          <a:p>
            <a:pPr indent="0" lvl="0" marL="0" marR="0" rtl="0" algn="l">
              <a:lnSpc>
                <a:spcPct val="115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9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1"/>
          <p:cNvSpPr txBox="1"/>
          <p:nvPr/>
        </p:nvSpPr>
        <p:spPr>
          <a:xfrm>
            <a:off x="4483100" y="3314700"/>
            <a:ext cx="114300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3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7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r>
            <a:endParaRPr/>
          </a:p>
          <a:p>
            <a:pPr indent="0" lvl="0" marL="0" marR="0" rtl="0" algn="l">
              <a:lnSpc>
                <a:spcPct val="853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RENDRE LES ORDINATEURS INTELLIGENTS</a:t>
            </a:r>
            <a:endParaRPr/>
          </a:p>
        </p:txBody>
      </p:sp>
      <p:pic>
        <p:nvPicPr>
          <p:cNvPr descr="ML.png" id="79" name="Google Shape;7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075" y="760250"/>
            <a:ext cx="2281250" cy="22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7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EXEMPLE AVEC 50 PERSONNES</a:t>
            </a:r>
            <a:endParaRPr/>
          </a:p>
        </p:txBody>
      </p:sp>
      <p:sp>
        <p:nvSpPr>
          <p:cNvPr id="371" name="Google Shape;371;p47"/>
          <p:cNvSpPr txBox="1"/>
          <p:nvPr/>
        </p:nvSpPr>
        <p:spPr>
          <a:xfrm>
            <a:off x="330200" y="901700"/>
            <a:ext cx="42672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8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7"/>
          <p:cNvSpPr txBox="1"/>
          <p:nvPr/>
        </p:nvSpPr>
        <p:spPr>
          <a:xfrm>
            <a:off x="330200" y="1257300"/>
            <a:ext cx="42672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242" y="1203464"/>
            <a:ext cx="3485108" cy="12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7"/>
          <p:cNvSpPr txBox="1"/>
          <p:nvPr/>
        </p:nvSpPr>
        <p:spPr>
          <a:xfrm>
            <a:off x="0" y="431700"/>
            <a:ext cx="42336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Probabilité d’avoir des anniversaires différents: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p47"/>
          <p:cNvSpPr txBox="1"/>
          <p:nvPr/>
        </p:nvSpPr>
        <p:spPr>
          <a:xfrm>
            <a:off x="50800" y="2425600"/>
            <a:ext cx="4432200" cy="10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Il y a donc 97% de chances qu’au moins 2 personnes aient le  même anniversaire.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8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ET AU POKER ?</a:t>
            </a:r>
            <a:endParaRPr/>
          </a:p>
        </p:txBody>
      </p:sp>
      <p:sp>
        <p:nvSpPr>
          <p:cNvPr id="381" name="Google Shape;381;p48"/>
          <p:cNvSpPr txBox="1"/>
          <p:nvPr/>
        </p:nvSpPr>
        <p:spPr>
          <a:xfrm>
            <a:off x="82650" y="734100"/>
            <a:ext cx="4432200" cy="19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Sur un jeu de 52 cartes, quelle est la probabilité que j’aie une paire d’As ?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A - 2/52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B - 1/52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C - 1/221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D - 3/1225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E - 1/2652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ET AU POKER ?</a:t>
            </a:r>
            <a:endParaRPr/>
          </a:p>
        </p:txBody>
      </p:sp>
      <p:sp>
        <p:nvSpPr>
          <p:cNvPr id="387" name="Google Shape;387;p49"/>
          <p:cNvSpPr txBox="1"/>
          <p:nvPr/>
        </p:nvSpPr>
        <p:spPr>
          <a:xfrm>
            <a:off x="82650" y="734100"/>
            <a:ext cx="4432200" cy="19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09805C"/>
                </a:solidFill>
                <a:latin typeface="Lato"/>
                <a:ea typeface="Lato"/>
                <a:cs typeface="Lato"/>
                <a:sym typeface="Lato"/>
              </a:rPr>
              <a:t>Sachant</a:t>
            </a: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 que j’ai As/Roi dans la main, quelle est la probabilité que mon adversaire ait une paire d’As</a:t>
            </a: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A - 2/52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B - 1/52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C - 1/221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D - 3/1225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E - 1/2652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0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CE QU’ON EN CONCLUT</a:t>
            </a:r>
            <a:endParaRPr/>
          </a:p>
        </p:txBody>
      </p:sp>
      <p:sp>
        <p:nvSpPr>
          <p:cNvPr id="393" name="Google Shape;393;p50"/>
          <p:cNvSpPr txBox="1"/>
          <p:nvPr>
            <p:ph idx="1" type="body"/>
          </p:nvPr>
        </p:nvSpPr>
        <p:spPr>
          <a:xfrm>
            <a:off x="55600" y="1432300"/>
            <a:ext cx="44862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Avoir de l’information change drastiquement la donne!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1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Paradoxe des Trois Portes (Monty Hall)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51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PARADOXE DES TROIS PORTES (MONTY HALL)</a:t>
            </a:r>
            <a:endParaRPr/>
          </a:p>
        </p:txBody>
      </p:sp>
      <p:pic>
        <p:nvPicPr>
          <p:cNvPr descr="portes11.jpg" id="400" name="Google Shape;40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934" y="755725"/>
            <a:ext cx="2918017" cy="12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1"/>
          <p:cNvSpPr txBox="1"/>
          <p:nvPr>
            <p:ph idx="1" type="body"/>
          </p:nvPr>
        </p:nvSpPr>
        <p:spPr>
          <a:xfrm>
            <a:off x="78850" y="1983100"/>
            <a:ext cx="4439700" cy="14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Un candidat à un jeu télévisé se trouve devant 3 portes. Derrière 2 portes, il n’y a rien. Derrière 1 des portes, une voiture. </a:t>
            </a:r>
            <a:endParaRPr sz="1000"/>
          </a:p>
          <a:p>
            <a:pPr indent="-292100" lvl="0" marL="45720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CA" sz="1000"/>
              <a:t>Il choisit une porte. </a:t>
            </a:r>
            <a:endParaRPr sz="1000"/>
          </a:p>
          <a:p>
            <a:pPr indent="-292100" lvl="0" marL="45720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CA" sz="1000"/>
              <a:t>L’animateur ouvre l’une des deux autres</a:t>
            </a:r>
            <a:r>
              <a:rPr b="1" lang="en-CA" sz="1000"/>
              <a:t> </a:t>
            </a:r>
            <a:r>
              <a:rPr b="1" lang="en-CA" sz="1000">
                <a:solidFill>
                  <a:srgbClr val="09805C"/>
                </a:solidFill>
              </a:rPr>
              <a:t>qui ne cache pas la voiture.</a:t>
            </a:r>
            <a:endParaRPr sz="1000">
              <a:solidFill>
                <a:srgbClr val="09805C"/>
              </a:solidFill>
            </a:endParaRPr>
          </a:p>
          <a:p>
            <a:pPr indent="-292100" lvl="0" marL="45720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CA" sz="1000"/>
              <a:t>Il reste donc 1 porte choisie au départ et une autre porte fermée.</a:t>
            </a:r>
            <a:endParaRPr sz="1000"/>
          </a:p>
          <a:p>
            <a:pPr indent="-292100" lvl="0" marL="45720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CA" sz="1000"/>
              <a:t>L’animateur propose au candidat de changer de porte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000">
                <a:solidFill>
                  <a:srgbClr val="09805C"/>
                </a:solidFill>
              </a:rPr>
              <a:t>Le candidat a-t-il intérêt à changer de porte ?      </a:t>
            </a:r>
            <a:r>
              <a:rPr b="1" lang="en-CA" sz="1000">
                <a:solidFill>
                  <a:srgbClr val="FFFFFF"/>
                </a:solidFill>
              </a:rPr>
              <a:t>           </a:t>
            </a:r>
            <a:r>
              <a:rPr b="1" lang="en-CA" sz="1400">
                <a:solidFill>
                  <a:srgbClr val="FFFFFF"/>
                </a:solidFill>
              </a:rPr>
              <a:t>OUI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Paradoxe des Trois Portes (Monty Hall)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52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PARADOXE DES TROIS PORTES (MONTY HALL)</a:t>
            </a:r>
            <a:endParaRPr/>
          </a:p>
        </p:txBody>
      </p:sp>
      <p:sp>
        <p:nvSpPr>
          <p:cNvPr id="408" name="Google Shape;408;p52"/>
          <p:cNvSpPr txBox="1"/>
          <p:nvPr>
            <p:ph idx="1" type="body"/>
          </p:nvPr>
        </p:nvSpPr>
        <p:spPr>
          <a:xfrm>
            <a:off x="78850" y="1983100"/>
            <a:ext cx="4439700" cy="14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/>
              <a:t>Un candidat à un jeu télévisé se trouve devant 3 portes. Derrière 2 portes, il n’y a rien. Derrière 1 des portes, une voiture. </a:t>
            </a:r>
            <a:endParaRPr sz="1000"/>
          </a:p>
          <a:p>
            <a:pPr indent="-292100" lvl="0" marL="45720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CA" sz="1000"/>
              <a:t>Il choisit une porte. </a:t>
            </a:r>
            <a:endParaRPr sz="1000"/>
          </a:p>
          <a:p>
            <a:pPr indent="-292100" lvl="0" marL="45720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CA" sz="1000"/>
              <a:t>L’animateur ouvre l’une des deux autres</a:t>
            </a:r>
            <a:r>
              <a:rPr b="1" lang="en-CA" sz="1000"/>
              <a:t> </a:t>
            </a:r>
            <a:r>
              <a:rPr b="1" lang="en-CA" sz="1000">
                <a:solidFill>
                  <a:srgbClr val="09805C"/>
                </a:solidFill>
              </a:rPr>
              <a:t>qui ne cache pas la voiture.</a:t>
            </a:r>
            <a:endParaRPr sz="1000">
              <a:solidFill>
                <a:srgbClr val="09805C"/>
              </a:solidFill>
            </a:endParaRPr>
          </a:p>
          <a:p>
            <a:pPr indent="-292100" lvl="0" marL="45720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CA" sz="1000"/>
              <a:t>Il reste donc 1 porte choisie au départ et une autre porte fermée.</a:t>
            </a:r>
            <a:endParaRPr sz="1000"/>
          </a:p>
          <a:p>
            <a:pPr indent="-292100" lvl="0" marL="45720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CA" sz="1000"/>
              <a:t>L’animateur propose au candidat de changer de porte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000">
                <a:solidFill>
                  <a:srgbClr val="09805C"/>
                </a:solidFill>
              </a:rPr>
              <a:t>Le candidat a-t-il intérêt à changer de porte ?                 </a:t>
            </a:r>
            <a:r>
              <a:rPr b="1" lang="en-CA" sz="1400">
                <a:solidFill>
                  <a:srgbClr val="801C36"/>
                </a:solidFill>
              </a:rPr>
              <a:t>OUI</a:t>
            </a:r>
            <a:endParaRPr sz="1400">
              <a:solidFill>
                <a:srgbClr val="801C36"/>
              </a:solidFill>
            </a:endParaRPr>
          </a:p>
        </p:txBody>
      </p:sp>
      <p:pic>
        <p:nvPicPr>
          <p:cNvPr descr="portes11.jpg" id="409" name="Google Shape;40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934" y="755725"/>
            <a:ext cx="2918017" cy="12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Paradoxe des Trois Portes : explication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53"/>
          <p:cNvSpPr txBox="1"/>
          <p:nvPr/>
        </p:nvSpPr>
        <p:spPr>
          <a:xfrm>
            <a:off x="76200" y="799750"/>
            <a:ext cx="4546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9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53"/>
          <p:cNvSpPr txBox="1"/>
          <p:nvPr/>
        </p:nvSpPr>
        <p:spPr>
          <a:xfrm>
            <a:off x="173050" y="799750"/>
            <a:ext cx="41211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Regardons les probabilités :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11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marR="0" rtl="0" algn="l">
              <a:lnSpc>
                <a:spcPct val="131192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200"/>
              <a:buFont typeface="Lato"/>
              <a:buChar char="-"/>
            </a:pPr>
            <a:r>
              <a:rPr b="0" i="0" lang="en-CA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Au départ, le candidat a 1 chance sur 3 de choisir la bonne porte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marR="0" rtl="0" algn="l">
              <a:lnSpc>
                <a:spcPct val="131192"/>
              </a:lnSpc>
              <a:spcBef>
                <a:spcPts val="0"/>
              </a:spcBef>
              <a:spcAft>
                <a:spcPts val="0"/>
              </a:spcAft>
              <a:buClr>
                <a:srgbClr val="5C5C5C"/>
              </a:buClr>
              <a:buSzPts val="1200"/>
              <a:buChar char="-"/>
            </a:pPr>
            <a:r>
              <a:rPr b="0" i="0" lang="en-CA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Lorsque le présentateur en ouvre une autre qui ne contient pas la</a:t>
            </a: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en-CA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voiture, il apporte une information supplémentaire : la porte restante</a:t>
            </a: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i="0" lang="en-CA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a donc 2 chances sur 3 de contenir la voiture.</a:t>
            </a:r>
            <a:endParaRPr b="0" i="0" sz="1200" u="none" cap="none" strike="noStrike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11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8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Le candidat</a:t>
            </a:r>
            <a:r>
              <a:rPr b="1"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CA" sz="1200">
                <a:solidFill>
                  <a:srgbClr val="09805C"/>
                </a:solidFill>
                <a:latin typeface="Lato"/>
                <a:ea typeface="Lato"/>
                <a:cs typeface="Lato"/>
                <a:sym typeface="Lato"/>
              </a:rPr>
              <a:t>doit donc changer de porte</a:t>
            </a: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, passant sa probabilité de gagner de 1/3 à 2/3.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11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311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p53"/>
          <p:cNvSpPr txBox="1"/>
          <p:nvPr/>
        </p:nvSpPr>
        <p:spPr>
          <a:xfrm>
            <a:off x="4483100" y="3289300"/>
            <a:ext cx="114300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7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/>
          </a:p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53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EXPLICATION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Esprit statistiquement critique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54"/>
          <p:cNvSpPr txBox="1"/>
          <p:nvPr/>
        </p:nvSpPr>
        <p:spPr>
          <a:xfrm>
            <a:off x="165100" y="734100"/>
            <a:ext cx="4267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Les </a:t>
            </a:r>
            <a:r>
              <a:rPr b="0" i="0" lang="en-CA" sz="1200" u="none" cap="none" strike="noStrike">
                <a:solidFill>
                  <a:srgbClr val="801C36"/>
                </a:solidFill>
                <a:latin typeface="Lato"/>
                <a:ea typeface="Lato"/>
                <a:cs typeface="Lato"/>
                <a:sym typeface="Lato"/>
              </a:rPr>
              <a:t>absurdités</a:t>
            </a:r>
            <a:r>
              <a:rPr b="0" i="0" lang="en-CA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 et </a:t>
            </a:r>
            <a:r>
              <a:rPr b="0" i="0" lang="en-CA" sz="1200" u="none" cap="none" strike="noStrike">
                <a:solidFill>
                  <a:srgbClr val="801C36"/>
                </a:solidFill>
                <a:latin typeface="Lato"/>
                <a:ea typeface="Lato"/>
                <a:cs typeface="Lato"/>
                <a:sym typeface="Lato"/>
              </a:rPr>
              <a:t>manipulations</a:t>
            </a:r>
            <a:r>
              <a:rPr b="0" i="0" lang="en-CA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 à base de chiffres sont partout :</a:t>
            </a:r>
            <a:br>
              <a:rPr b="0" i="0" lang="en-CA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0" i="0" lang="en-CA" sz="1200" u="none" cap="none" strike="noStrike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politique, presse, et même recherche.</a:t>
            </a:r>
            <a:endParaRPr b="0" i="0" sz="1200" u="none" cap="none" strike="noStrike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Les chiffres ont, pour la plupart des gens, une autorité intrinsèque ("c’est scientifique").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Les conclusions ne sont que le fruit de</a:t>
            </a:r>
            <a:r>
              <a:rPr b="1"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CA" sz="1200">
                <a:solidFill>
                  <a:srgbClr val="09805C"/>
                </a:solidFill>
                <a:latin typeface="Lato"/>
                <a:ea typeface="Lato"/>
                <a:cs typeface="Lato"/>
                <a:sym typeface="Lato"/>
              </a:rPr>
              <a:t>l’interprétation</a:t>
            </a: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. Il faut</a:t>
            </a:r>
            <a:b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dissocier résultats et conclusion.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On ne fait rien dire du tout aux chiffres, mais on peut les utiliser pour faire passer ses opinions.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Un des objectifs de ce cours : </a:t>
            </a:r>
            <a:r>
              <a:rPr lang="en-CA" sz="1200">
                <a:solidFill>
                  <a:srgbClr val="09805C"/>
                </a:solidFill>
                <a:latin typeface="Lato"/>
                <a:ea typeface="Lato"/>
                <a:cs typeface="Lato"/>
                <a:sym typeface="Lato"/>
              </a:rPr>
              <a:t>ne plus se faire manipuler </a:t>
            </a:r>
            <a:r>
              <a:rPr lang="en-CA" sz="1200">
                <a:solidFill>
                  <a:srgbClr val="5C5C5C"/>
                </a:solidFill>
                <a:latin typeface="Lato"/>
                <a:ea typeface="Lato"/>
                <a:cs typeface="Lato"/>
                <a:sym typeface="Lato"/>
              </a:rPr>
              <a:t>!</a:t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5C5C5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54"/>
          <p:cNvSpPr txBox="1"/>
          <p:nvPr/>
        </p:nvSpPr>
        <p:spPr>
          <a:xfrm>
            <a:off x="4483100" y="3289300"/>
            <a:ext cx="114300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7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r>
            <a:endParaRPr/>
          </a:p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54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ESPRIT STATISTIQUEMENT CRITIQUE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5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5"/>
          <p:cNvSpPr txBox="1"/>
          <p:nvPr>
            <p:ph idx="1" type="body"/>
          </p:nvPr>
        </p:nvSpPr>
        <p:spPr>
          <a:xfrm>
            <a:off x="588025" y="1228676"/>
            <a:ext cx="33348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fabien.viger@gmail.com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6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Préparation au TD(s) à venir</a:t>
            </a:r>
            <a:endParaRPr/>
          </a:p>
        </p:txBody>
      </p:sp>
      <p:sp>
        <p:nvSpPr>
          <p:cNvPr id="438" name="Google Shape;438;p56"/>
          <p:cNvSpPr txBox="1"/>
          <p:nvPr>
            <p:ph idx="1" type="body"/>
          </p:nvPr>
        </p:nvSpPr>
        <p:spPr>
          <a:xfrm>
            <a:off x="75750" y="631424"/>
            <a:ext cx="4446000" cy="27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Les TDs sont en Python (sondage: qui connaît?)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-CA"/>
              <a:t>Python a une </a:t>
            </a:r>
            <a:r>
              <a:rPr b="1" lang="en-CA"/>
              <a:t>excellente</a:t>
            </a:r>
            <a:r>
              <a:rPr lang="en-CA"/>
              <a:t> documentation en ligne. Exemple: “</a:t>
            </a:r>
            <a:r>
              <a:rPr lang="en-CA" u="sng">
                <a:solidFill>
                  <a:schemeClr val="hlink"/>
                </a:solidFill>
                <a:hlinkClick r:id="rId3"/>
              </a:rPr>
              <a:t>python sort</a:t>
            </a:r>
            <a:r>
              <a:rPr lang="en-CA"/>
              <a:t>” sur </a:t>
            </a:r>
            <a:r>
              <a:rPr lang="en-CA" u="sng">
                <a:solidFill>
                  <a:schemeClr val="hlink"/>
                </a:solidFill>
                <a:hlinkClick r:id="rId4"/>
              </a:rPr>
              <a:t>Google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 rencontre de plusieurs disciplines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2"/>
          <p:cNvSpPr txBox="1"/>
          <p:nvPr/>
        </p:nvSpPr>
        <p:spPr>
          <a:xfrm>
            <a:off x="2719675" y="949200"/>
            <a:ext cx="1701900" cy="20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6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0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Changement de cap de </a:t>
            </a:r>
            <a:r>
              <a:rPr lang="en-CA" sz="1090">
                <a:solidFill>
                  <a:schemeClr val="dk1"/>
                </a:solidFill>
              </a:rPr>
              <a:t>plus en plus observé :</a:t>
            </a:r>
            <a:br>
              <a:rPr lang="en-CA" sz="10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CA" sz="1090">
                <a:solidFill>
                  <a:schemeClr val="dk1"/>
                </a:solidFill>
              </a:rPr>
              <a:t>des statistiques traditionnelles aux</a:t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44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90">
                <a:solidFill>
                  <a:schemeClr val="dk1"/>
                </a:solidFill>
              </a:rPr>
              <a:t>modèles algorithmiques.</a:t>
            </a:r>
            <a:endParaRPr sz="109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4403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CA" sz="10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CA" sz="1090">
                <a:solidFill>
                  <a:schemeClr val="dk1"/>
                </a:solidFill>
              </a:rPr>
              <a:t>Besoin de modélisation</a:t>
            </a:r>
            <a:br>
              <a:rPr lang="en-CA" sz="10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CA" sz="1090">
                <a:solidFill>
                  <a:schemeClr val="dk1"/>
                </a:solidFill>
              </a:rPr>
              <a:t>mais aussi de méthodes</a:t>
            </a:r>
            <a:br>
              <a:rPr lang="en-CA" sz="10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CA" sz="1090">
                <a:solidFill>
                  <a:schemeClr val="dk1"/>
                </a:solidFill>
              </a:rPr>
              <a:t>rapides et généralisables à la</a:t>
            </a:r>
            <a:r>
              <a:rPr lang="en-CA" sz="109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CA" sz="1090">
                <a:solidFill>
                  <a:schemeClr val="dk1"/>
                </a:solidFill>
              </a:rPr>
              <a:t>grande dimension.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92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344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90">
              <a:solidFill>
                <a:schemeClr val="dk1"/>
              </a:solidFill>
            </a:endParaRPr>
          </a:p>
        </p:txBody>
      </p:sp>
      <p:sp>
        <p:nvSpPr>
          <p:cNvPr id="86" name="Google Shape;86;p12"/>
          <p:cNvSpPr txBox="1"/>
          <p:nvPr/>
        </p:nvSpPr>
        <p:spPr>
          <a:xfrm>
            <a:off x="190500" y="2794000"/>
            <a:ext cx="4406900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996" u="none" cap="none" strike="noStrike">
                <a:solidFill>
                  <a:srgbClr val="333399"/>
                </a:solidFill>
                <a:latin typeface="Arial"/>
                <a:ea typeface="Arial"/>
                <a:cs typeface="Arial"/>
                <a:sym typeface="Arial"/>
              </a:rPr>
              <a:t>Figure:</a:t>
            </a:r>
            <a:r>
              <a:rPr b="0" i="0" lang="en-CA" sz="9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Tiré de</a:t>
            </a:r>
            <a:endParaRPr/>
          </a:p>
          <a:p>
            <a:pPr indent="0" lvl="0" marL="0" marR="0" rtl="0" algn="l">
              <a:lnSpc>
                <a:spcPct val="115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9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2"/>
          <p:cNvSpPr txBox="1"/>
          <p:nvPr/>
        </p:nvSpPr>
        <p:spPr>
          <a:xfrm>
            <a:off x="190500" y="2946400"/>
            <a:ext cx="4406900" cy="1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9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econometricsense.blogspot.fr</a:t>
            </a:r>
            <a:endParaRPr/>
          </a:p>
          <a:p>
            <a:pPr indent="0" lvl="0" marL="0" marR="0" rtl="0" algn="l">
              <a:lnSpc>
                <a:spcPct val="115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9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2"/>
          <p:cNvSpPr txBox="1"/>
          <p:nvPr/>
        </p:nvSpPr>
        <p:spPr>
          <a:xfrm>
            <a:off x="4483100" y="3289300"/>
            <a:ext cx="114300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7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/>
          </a:p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2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LA RENCONTRE DE PLUSIEURS DISCIPLINES</a:t>
            </a:r>
            <a:endParaRPr/>
          </a:p>
        </p:txBody>
      </p:sp>
      <p:pic>
        <p:nvPicPr>
          <p:cNvPr descr="ML3.png" id="90" name="Google Shape;9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50" y="747565"/>
            <a:ext cx="2087800" cy="19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alapps.png" id="95" name="Google Shape;9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75" y="599125"/>
            <a:ext cx="4266151" cy="28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3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Quelques applications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4483100" y="3289300"/>
            <a:ext cx="114300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7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/>
          </a:p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3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QUELQUES APPLICATIONS</a:t>
            </a:r>
            <a:endParaRPr/>
          </a:p>
        </p:txBody>
      </p:sp>
      <p:pic>
        <p:nvPicPr>
          <p:cNvPr id="99" name="Google Shape;9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25" y="638800"/>
            <a:ext cx="1721400" cy="96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ebapps.png" id="104" name="Google Shape;10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00" y="606150"/>
            <a:ext cx="4348400" cy="29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/>
        </p:nvSpPr>
        <p:spPr>
          <a:xfrm>
            <a:off x="101600" y="101600"/>
            <a:ext cx="44958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434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Applications web</a:t>
            </a:r>
            <a:endParaRPr/>
          </a:p>
          <a:p>
            <a:pPr indent="0" lvl="0" marL="0" marR="0" rtl="0" algn="l">
              <a:lnSpc>
                <a:spcPct val="91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34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4483100" y="3289300"/>
            <a:ext cx="114300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7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endParaRPr/>
          </a:p>
          <a:p>
            <a:pPr indent="0" lvl="0" marL="0" marR="0" rtl="0" algn="l">
              <a:lnSpc>
                <a:spcPct val="1154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97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4"/>
          <p:cNvSpPr txBox="1"/>
          <p:nvPr>
            <p:ph type="title"/>
          </p:nvPr>
        </p:nvSpPr>
        <p:spPr>
          <a:xfrm>
            <a:off x="248050" y="0"/>
            <a:ext cx="41013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APPLICATIONS WEB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type="title"/>
          </p:nvPr>
        </p:nvSpPr>
        <p:spPr>
          <a:xfrm>
            <a:off x="0" y="0"/>
            <a:ext cx="4597500" cy="73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PROGRAMME DU COURS</a:t>
            </a:r>
            <a:endParaRPr/>
          </a:p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78875" y="625524"/>
            <a:ext cx="4343100" cy="26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640"/>
              </a:spcBef>
              <a:spcAft>
                <a:spcPts val="0"/>
              </a:spcAft>
              <a:buSzPts val="1200"/>
              <a:buChar char="-"/>
            </a:pPr>
            <a:r>
              <a:rPr lang="en-CA"/>
              <a:t>Décision </a:t>
            </a:r>
            <a:r>
              <a:rPr b="1" lang="en-CA"/>
              <a:t>statistique</a:t>
            </a:r>
            <a:r>
              <a:rPr lang="en-CA"/>
              <a:t>: statistiques 101, tests, intervalles de confiance.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-CA"/>
              <a:t>Transformation des données</a:t>
            </a:r>
            <a:r>
              <a:rPr lang="en-CA"/>
              <a:t>, encodage</a:t>
            </a:r>
            <a:br>
              <a:rPr lang="en-CA"/>
            </a:br>
            <a:r>
              <a:rPr lang="en-CA"/>
              <a:t>(aka </a:t>
            </a:r>
            <a:r>
              <a:rPr b="1" i="1" lang="en-CA"/>
              <a:t>Feature Engineering</a:t>
            </a:r>
            <a:r>
              <a:rPr lang="en-CA"/>
              <a:t>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CA"/>
              <a:t>Apprentissage supervisé: régression, classification. Entre autres: Naive Bayes, régression linéaire, régression logistique,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b="1" lang="en-CA"/>
              <a:t>Apprentissage</a:t>
            </a:r>
            <a:r>
              <a:rPr lang="en-CA"/>
              <a:t> non supervisé: clustering, réduction de dimension.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CA"/>
              <a:t>Moteurs de recommandation.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CA"/>
              <a:t>arbres de décision, random forests, SVM, réseaux de neurones.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19750" y="1510000"/>
            <a:ext cx="45579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VALIDATION DU COURS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urs P7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